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85" r:id="rId2"/>
    <p:sldId id="324" r:id="rId3"/>
    <p:sldId id="325" r:id="rId4"/>
    <p:sldId id="322" r:id="rId5"/>
    <p:sldId id="278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3BADB"/>
    <a:srgbClr val="354283"/>
    <a:srgbClr val="ACB6E0"/>
    <a:srgbClr val="516CD7"/>
    <a:srgbClr val="526CD5"/>
    <a:srgbClr val="4141E7"/>
    <a:srgbClr val="516CD8"/>
    <a:srgbClr val="5D6CB3"/>
    <a:srgbClr val="5E76D7"/>
    <a:srgbClr val="576C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569" autoAdjust="0"/>
  </p:normalViewPr>
  <p:slideViewPr>
    <p:cSldViewPr snapToGrid="0">
      <p:cViewPr>
        <p:scale>
          <a:sx n="66" d="100"/>
          <a:sy n="66" d="100"/>
        </p:scale>
        <p:origin x="38" y="-28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271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915C75-EC75-4EE1-977A-63AE2CCD2E3A}" type="datetimeFigureOut">
              <a:rPr lang="ru-RU" smtClean="0"/>
              <a:t>07.06.2023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D5E24A-325E-42D6-8D84-98AE9002DA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5792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Титульный слайд">
    <p:bg>
      <p:bgPr>
        <a:gradFill>
          <a:gsLst>
            <a:gs pos="21000">
              <a:srgbClr val="5D6CB4"/>
            </a:gs>
            <a:gs pos="72040">
              <a:srgbClr val="4F6CDD"/>
            </a:gs>
            <a:gs pos="40000">
              <a:srgbClr val="546CCF"/>
            </a:gs>
            <a:gs pos="0">
              <a:srgbClr val="5D6CB2"/>
            </a:gs>
            <a:gs pos="100000">
              <a:srgbClr val="4A6DEC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 userDrawn="1"/>
        </p:nvSpPr>
        <p:spPr>
          <a:xfrm>
            <a:off x="6019800" y="-1219200"/>
            <a:ext cx="8077200" cy="8077200"/>
          </a:xfrm>
          <a:prstGeom prst="ellipse">
            <a:avLst/>
          </a:prstGeom>
          <a:solidFill>
            <a:schemeClr val="bg1"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/>
          <p:cNvSpPr/>
          <p:nvPr userDrawn="1"/>
        </p:nvSpPr>
        <p:spPr>
          <a:xfrm rot="10800000">
            <a:off x="-1" y="1252578"/>
            <a:ext cx="2334694" cy="2176945"/>
          </a:xfrm>
          <a:custGeom>
            <a:avLst/>
            <a:gdLst>
              <a:gd name="connsiteX0" fmla="*/ 0 w 1879601"/>
              <a:gd name="connsiteY0" fmla="*/ 0 h 1752601"/>
              <a:gd name="connsiteX1" fmla="*/ 704711 w 1879601"/>
              <a:gd name="connsiteY1" fmla="*/ 0 h 1752601"/>
              <a:gd name="connsiteX2" fmla="*/ 1057275 w 1879601"/>
              <a:gd name="connsiteY2" fmla="*/ 0 h 1752601"/>
              <a:gd name="connsiteX3" fmla="*/ 1301891 w 1879601"/>
              <a:gd name="connsiteY3" fmla="*/ 0 h 1752601"/>
              <a:gd name="connsiteX4" fmla="*/ 1879601 w 1879601"/>
              <a:gd name="connsiteY4" fmla="*/ 577710 h 1752601"/>
              <a:gd name="connsiteX5" fmla="*/ 1879601 w 1879601"/>
              <a:gd name="connsiteY5" fmla="*/ 1174890 h 1752601"/>
              <a:gd name="connsiteX6" fmla="*/ 1301891 w 1879601"/>
              <a:gd name="connsiteY6" fmla="*/ 1752600 h 1752601"/>
              <a:gd name="connsiteX7" fmla="*/ 1057275 w 1879601"/>
              <a:gd name="connsiteY7" fmla="*/ 1752600 h 1752601"/>
              <a:gd name="connsiteX8" fmla="*/ 1057275 w 1879601"/>
              <a:gd name="connsiteY8" fmla="*/ 1752601 h 1752601"/>
              <a:gd name="connsiteX9" fmla="*/ 0 w 1879601"/>
              <a:gd name="connsiteY9" fmla="*/ 1752601 h 1752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879601" h="1752601">
                <a:moveTo>
                  <a:pt x="0" y="0"/>
                </a:moveTo>
                <a:lnTo>
                  <a:pt x="704711" y="0"/>
                </a:lnTo>
                <a:lnTo>
                  <a:pt x="1057275" y="0"/>
                </a:lnTo>
                <a:lnTo>
                  <a:pt x="1301891" y="0"/>
                </a:lnTo>
                <a:cubicBezTo>
                  <a:pt x="1620951" y="0"/>
                  <a:pt x="1879601" y="258650"/>
                  <a:pt x="1879601" y="577710"/>
                </a:cubicBezTo>
                <a:lnTo>
                  <a:pt x="1879601" y="1174890"/>
                </a:lnTo>
                <a:cubicBezTo>
                  <a:pt x="1879601" y="1493950"/>
                  <a:pt x="1620951" y="1752600"/>
                  <a:pt x="1301891" y="1752600"/>
                </a:cubicBezTo>
                <a:lnTo>
                  <a:pt x="1057275" y="1752600"/>
                </a:lnTo>
                <a:lnTo>
                  <a:pt x="1057275" y="1752601"/>
                </a:lnTo>
                <a:lnTo>
                  <a:pt x="0" y="1752601"/>
                </a:lnTo>
                <a:close/>
              </a:path>
            </a:pathLst>
          </a:custGeom>
          <a:solidFill>
            <a:schemeClr val="bg1">
              <a:alpha val="6000"/>
            </a:schemeClr>
          </a:solidFill>
          <a:ln w="444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 userDrawn="1"/>
        </p:nvSpPr>
        <p:spPr>
          <a:xfrm>
            <a:off x="1366448" y="0"/>
            <a:ext cx="2334694" cy="2176945"/>
          </a:xfrm>
          <a:custGeom>
            <a:avLst/>
            <a:gdLst>
              <a:gd name="connsiteX0" fmla="*/ 0 w 1879601"/>
              <a:gd name="connsiteY0" fmla="*/ 0 h 1752601"/>
              <a:gd name="connsiteX1" fmla="*/ 704711 w 1879601"/>
              <a:gd name="connsiteY1" fmla="*/ 0 h 1752601"/>
              <a:gd name="connsiteX2" fmla="*/ 1057275 w 1879601"/>
              <a:gd name="connsiteY2" fmla="*/ 0 h 1752601"/>
              <a:gd name="connsiteX3" fmla="*/ 1301891 w 1879601"/>
              <a:gd name="connsiteY3" fmla="*/ 0 h 1752601"/>
              <a:gd name="connsiteX4" fmla="*/ 1879601 w 1879601"/>
              <a:gd name="connsiteY4" fmla="*/ 577710 h 1752601"/>
              <a:gd name="connsiteX5" fmla="*/ 1879601 w 1879601"/>
              <a:gd name="connsiteY5" fmla="*/ 1174890 h 1752601"/>
              <a:gd name="connsiteX6" fmla="*/ 1301891 w 1879601"/>
              <a:gd name="connsiteY6" fmla="*/ 1752600 h 1752601"/>
              <a:gd name="connsiteX7" fmla="*/ 1057275 w 1879601"/>
              <a:gd name="connsiteY7" fmla="*/ 1752600 h 1752601"/>
              <a:gd name="connsiteX8" fmla="*/ 1057275 w 1879601"/>
              <a:gd name="connsiteY8" fmla="*/ 1752601 h 1752601"/>
              <a:gd name="connsiteX9" fmla="*/ 0 w 1879601"/>
              <a:gd name="connsiteY9" fmla="*/ 1752601 h 1752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879601" h="1752601">
                <a:moveTo>
                  <a:pt x="0" y="0"/>
                </a:moveTo>
                <a:lnTo>
                  <a:pt x="704711" y="0"/>
                </a:lnTo>
                <a:lnTo>
                  <a:pt x="1057275" y="0"/>
                </a:lnTo>
                <a:lnTo>
                  <a:pt x="1301891" y="0"/>
                </a:lnTo>
                <a:cubicBezTo>
                  <a:pt x="1620951" y="0"/>
                  <a:pt x="1879601" y="258650"/>
                  <a:pt x="1879601" y="577710"/>
                </a:cubicBezTo>
                <a:lnTo>
                  <a:pt x="1879601" y="1174890"/>
                </a:lnTo>
                <a:cubicBezTo>
                  <a:pt x="1879601" y="1493950"/>
                  <a:pt x="1620951" y="1752600"/>
                  <a:pt x="1301891" y="1752600"/>
                </a:cubicBezTo>
                <a:lnTo>
                  <a:pt x="1057275" y="1752600"/>
                </a:lnTo>
                <a:lnTo>
                  <a:pt x="1057275" y="1752601"/>
                </a:lnTo>
                <a:lnTo>
                  <a:pt x="0" y="1752601"/>
                </a:lnTo>
                <a:close/>
              </a:path>
            </a:pathLst>
          </a:custGeom>
          <a:noFill/>
          <a:ln w="44450">
            <a:solidFill>
              <a:schemeClr val="bg1">
                <a:alpha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" name="Группа 3"/>
          <p:cNvGrpSpPr/>
          <p:nvPr userDrawn="1"/>
        </p:nvGrpSpPr>
        <p:grpSpPr>
          <a:xfrm>
            <a:off x="7318313" y="948252"/>
            <a:ext cx="4384581" cy="1690116"/>
            <a:chOff x="2878731" y="2310384"/>
            <a:chExt cx="6009526" cy="2316480"/>
          </a:xfrm>
        </p:grpSpPr>
        <p:pic>
          <p:nvPicPr>
            <p:cNvPr id="14" name="Рисунок 13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78731" y="2310384"/>
              <a:ext cx="6009526" cy="2316480"/>
            </a:xfrm>
            <a:prstGeom prst="rect">
              <a:avLst/>
            </a:prstGeom>
          </p:spPr>
        </p:pic>
        <p:sp>
          <p:nvSpPr>
            <p:cNvPr id="2" name="Прямоугольник 1"/>
            <p:cNvSpPr/>
            <p:nvPr userDrawn="1"/>
          </p:nvSpPr>
          <p:spPr>
            <a:xfrm>
              <a:off x="4032250" y="4013200"/>
              <a:ext cx="190500" cy="1333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746980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Титульный слайд">
    <p:bg>
      <p:bgPr>
        <a:gradFill>
          <a:gsLst>
            <a:gs pos="21000">
              <a:srgbClr val="5D6CB4"/>
            </a:gs>
            <a:gs pos="72040">
              <a:srgbClr val="4F6CDD"/>
            </a:gs>
            <a:gs pos="40000">
              <a:srgbClr val="546CCF"/>
            </a:gs>
            <a:gs pos="0">
              <a:srgbClr val="5D6CB2"/>
            </a:gs>
            <a:gs pos="100000">
              <a:srgbClr val="4A6DEC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 userDrawn="1"/>
        </p:nvSpPr>
        <p:spPr>
          <a:xfrm>
            <a:off x="6019800" y="-1219200"/>
            <a:ext cx="8077200" cy="8077200"/>
          </a:xfrm>
          <a:prstGeom prst="ellipse">
            <a:avLst/>
          </a:prstGeom>
          <a:solidFill>
            <a:schemeClr val="bg1"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/>
          <p:cNvSpPr/>
          <p:nvPr userDrawn="1"/>
        </p:nvSpPr>
        <p:spPr>
          <a:xfrm rot="10800000">
            <a:off x="-1" y="1252578"/>
            <a:ext cx="2334694" cy="2176945"/>
          </a:xfrm>
          <a:custGeom>
            <a:avLst/>
            <a:gdLst>
              <a:gd name="connsiteX0" fmla="*/ 0 w 1879601"/>
              <a:gd name="connsiteY0" fmla="*/ 0 h 1752601"/>
              <a:gd name="connsiteX1" fmla="*/ 704711 w 1879601"/>
              <a:gd name="connsiteY1" fmla="*/ 0 h 1752601"/>
              <a:gd name="connsiteX2" fmla="*/ 1057275 w 1879601"/>
              <a:gd name="connsiteY2" fmla="*/ 0 h 1752601"/>
              <a:gd name="connsiteX3" fmla="*/ 1301891 w 1879601"/>
              <a:gd name="connsiteY3" fmla="*/ 0 h 1752601"/>
              <a:gd name="connsiteX4" fmla="*/ 1879601 w 1879601"/>
              <a:gd name="connsiteY4" fmla="*/ 577710 h 1752601"/>
              <a:gd name="connsiteX5" fmla="*/ 1879601 w 1879601"/>
              <a:gd name="connsiteY5" fmla="*/ 1174890 h 1752601"/>
              <a:gd name="connsiteX6" fmla="*/ 1301891 w 1879601"/>
              <a:gd name="connsiteY6" fmla="*/ 1752600 h 1752601"/>
              <a:gd name="connsiteX7" fmla="*/ 1057275 w 1879601"/>
              <a:gd name="connsiteY7" fmla="*/ 1752600 h 1752601"/>
              <a:gd name="connsiteX8" fmla="*/ 1057275 w 1879601"/>
              <a:gd name="connsiteY8" fmla="*/ 1752601 h 1752601"/>
              <a:gd name="connsiteX9" fmla="*/ 0 w 1879601"/>
              <a:gd name="connsiteY9" fmla="*/ 1752601 h 1752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879601" h="1752601">
                <a:moveTo>
                  <a:pt x="0" y="0"/>
                </a:moveTo>
                <a:lnTo>
                  <a:pt x="704711" y="0"/>
                </a:lnTo>
                <a:lnTo>
                  <a:pt x="1057275" y="0"/>
                </a:lnTo>
                <a:lnTo>
                  <a:pt x="1301891" y="0"/>
                </a:lnTo>
                <a:cubicBezTo>
                  <a:pt x="1620951" y="0"/>
                  <a:pt x="1879601" y="258650"/>
                  <a:pt x="1879601" y="577710"/>
                </a:cubicBezTo>
                <a:lnTo>
                  <a:pt x="1879601" y="1174890"/>
                </a:lnTo>
                <a:cubicBezTo>
                  <a:pt x="1879601" y="1493950"/>
                  <a:pt x="1620951" y="1752600"/>
                  <a:pt x="1301891" y="1752600"/>
                </a:cubicBezTo>
                <a:lnTo>
                  <a:pt x="1057275" y="1752600"/>
                </a:lnTo>
                <a:lnTo>
                  <a:pt x="1057275" y="1752601"/>
                </a:lnTo>
                <a:lnTo>
                  <a:pt x="0" y="1752601"/>
                </a:lnTo>
                <a:close/>
              </a:path>
            </a:pathLst>
          </a:custGeom>
          <a:solidFill>
            <a:schemeClr val="bg1">
              <a:alpha val="6000"/>
            </a:schemeClr>
          </a:solidFill>
          <a:ln w="444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 userDrawn="1"/>
        </p:nvSpPr>
        <p:spPr>
          <a:xfrm>
            <a:off x="1366448" y="0"/>
            <a:ext cx="2334694" cy="2176945"/>
          </a:xfrm>
          <a:custGeom>
            <a:avLst/>
            <a:gdLst>
              <a:gd name="connsiteX0" fmla="*/ 0 w 1879601"/>
              <a:gd name="connsiteY0" fmla="*/ 0 h 1752601"/>
              <a:gd name="connsiteX1" fmla="*/ 704711 w 1879601"/>
              <a:gd name="connsiteY1" fmla="*/ 0 h 1752601"/>
              <a:gd name="connsiteX2" fmla="*/ 1057275 w 1879601"/>
              <a:gd name="connsiteY2" fmla="*/ 0 h 1752601"/>
              <a:gd name="connsiteX3" fmla="*/ 1301891 w 1879601"/>
              <a:gd name="connsiteY3" fmla="*/ 0 h 1752601"/>
              <a:gd name="connsiteX4" fmla="*/ 1879601 w 1879601"/>
              <a:gd name="connsiteY4" fmla="*/ 577710 h 1752601"/>
              <a:gd name="connsiteX5" fmla="*/ 1879601 w 1879601"/>
              <a:gd name="connsiteY5" fmla="*/ 1174890 h 1752601"/>
              <a:gd name="connsiteX6" fmla="*/ 1301891 w 1879601"/>
              <a:gd name="connsiteY6" fmla="*/ 1752600 h 1752601"/>
              <a:gd name="connsiteX7" fmla="*/ 1057275 w 1879601"/>
              <a:gd name="connsiteY7" fmla="*/ 1752600 h 1752601"/>
              <a:gd name="connsiteX8" fmla="*/ 1057275 w 1879601"/>
              <a:gd name="connsiteY8" fmla="*/ 1752601 h 1752601"/>
              <a:gd name="connsiteX9" fmla="*/ 0 w 1879601"/>
              <a:gd name="connsiteY9" fmla="*/ 1752601 h 1752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879601" h="1752601">
                <a:moveTo>
                  <a:pt x="0" y="0"/>
                </a:moveTo>
                <a:lnTo>
                  <a:pt x="704711" y="0"/>
                </a:lnTo>
                <a:lnTo>
                  <a:pt x="1057275" y="0"/>
                </a:lnTo>
                <a:lnTo>
                  <a:pt x="1301891" y="0"/>
                </a:lnTo>
                <a:cubicBezTo>
                  <a:pt x="1620951" y="0"/>
                  <a:pt x="1879601" y="258650"/>
                  <a:pt x="1879601" y="577710"/>
                </a:cubicBezTo>
                <a:lnTo>
                  <a:pt x="1879601" y="1174890"/>
                </a:lnTo>
                <a:cubicBezTo>
                  <a:pt x="1879601" y="1493950"/>
                  <a:pt x="1620951" y="1752600"/>
                  <a:pt x="1301891" y="1752600"/>
                </a:cubicBezTo>
                <a:lnTo>
                  <a:pt x="1057275" y="1752600"/>
                </a:lnTo>
                <a:lnTo>
                  <a:pt x="1057275" y="1752601"/>
                </a:lnTo>
                <a:lnTo>
                  <a:pt x="0" y="1752601"/>
                </a:lnTo>
                <a:close/>
              </a:path>
            </a:pathLst>
          </a:custGeom>
          <a:noFill/>
          <a:ln w="44450">
            <a:solidFill>
              <a:schemeClr val="bg1">
                <a:alpha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Picture 2" descr="C:\Users\Eren\OneDrive\Рабочий стол\Маркетинг-кит\Лого\Logo WHITE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2473" y="676419"/>
            <a:ext cx="1967051" cy="618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6249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2042300" y="976435"/>
            <a:ext cx="9002486" cy="827314"/>
          </a:xfrm>
        </p:spPr>
        <p:txBody>
          <a:bodyPr>
            <a:normAutofit/>
          </a:bodyPr>
          <a:lstStyle>
            <a:lvl1pPr algn="l">
              <a:defRPr sz="3000">
                <a:solidFill>
                  <a:srgbClr val="3368F2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D3E34F5A-BF70-414E-90A4-71489184D9B8}"/>
              </a:ext>
            </a:extLst>
          </p:cNvPr>
          <p:cNvSpPr txBox="1"/>
          <p:nvPr userDrawn="1"/>
        </p:nvSpPr>
        <p:spPr>
          <a:xfrm>
            <a:off x="11494895" y="368559"/>
            <a:ext cx="929065" cy="3425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1400" dirty="0" smtClean="0">
                <a:solidFill>
                  <a:srgbClr val="B3BADB"/>
                </a:solidFill>
                <a:latin typeface="DIN Pro Regular" panose="020B0504020101020102" pitchFamily="34" charset="0"/>
                <a:cs typeface="DIN Pro Regular" panose="020B0504020101020102" pitchFamily="34" charset="0"/>
              </a:rPr>
              <a:t>/</a:t>
            </a:r>
            <a:r>
              <a:rPr lang="ru-RU" sz="1400" dirty="0" smtClean="0">
                <a:solidFill>
                  <a:srgbClr val="B3BADB"/>
                </a:solidFill>
                <a:latin typeface="DIN Pro Regular" panose="020B0504020101020102" pitchFamily="34" charset="0"/>
                <a:cs typeface="DIN Pro Regular" panose="020B0504020101020102" pitchFamily="34" charset="0"/>
              </a:rPr>
              <a:t> 5</a:t>
            </a:r>
            <a:endParaRPr lang="ru-RU" sz="1400" dirty="0">
              <a:solidFill>
                <a:srgbClr val="B3BADB"/>
              </a:solidFill>
              <a:latin typeface="DIN Pro Regular" panose="020B0504020101020102" pitchFamily="34" charset="0"/>
              <a:cs typeface="DIN Pro Regular" panose="020B0504020101020102" pitchFamily="34" charset="0"/>
            </a:endParaRPr>
          </a:p>
        </p:txBody>
      </p:sp>
      <p:grpSp>
        <p:nvGrpSpPr>
          <p:cNvPr id="11" name="Группа 10"/>
          <p:cNvGrpSpPr/>
          <p:nvPr userDrawn="1"/>
        </p:nvGrpSpPr>
        <p:grpSpPr>
          <a:xfrm>
            <a:off x="11346294" y="6181727"/>
            <a:ext cx="478479" cy="520460"/>
            <a:chOff x="3554334" y="2783879"/>
            <a:chExt cx="1252758" cy="1362671"/>
          </a:xfrm>
        </p:grpSpPr>
        <p:grpSp>
          <p:nvGrpSpPr>
            <p:cNvPr id="12" name="Группа 11"/>
            <p:cNvGrpSpPr/>
            <p:nvPr userDrawn="1"/>
          </p:nvGrpSpPr>
          <p:grpSpPr>
            <a:xfrm>
              <a:off x="3554334" y="2783879"/>
              <a:ext cx="1252758" cy="1164042"/>
              <a:chOff x="849760" y="4069038"/>
              <a:chExt cx="1881048" cy="1747838"/>
            </a:xfrm>
          </p:grpSpPr>
          <p:sp>
            <p:nvSpPr>
              <p:cNvPr id="16" name="Полилиния 15"/>
              <p:cNvSpPr/>
              <p:nvPr userDrawn="1"/>
            </p:nvSpPr>
            <p:spPr>
              <a:xfrm rot="10800000">
                <a:off x="1568758" y="4069038"/>
                <a:ext cx="1162050" cy="1747838"/>
              </a:xfrm>
              <a:custGeom>
                <a:avLst/>
                <a:gdLst>
                  <a:gd name="connsiteX0" fmla="*/ 572281 w 1162050"/>
                  <a:gd name="connsiteY0" fmla="*/ 0 h 1747838"/>
                  <a:gd name="connsiteX1" fmla="*/ 1162050 w 1162050"/>
                  <a:gd name="connsiteY1" fmla="*/ 0 h 1747838"/>
                  <a:gd name="connsiteX2" fmla="*/ 1162050 w 1162050"/>
                  <a:gd name="connsiteY2" fmla="*/ 12700 h 1747838"/>
                  <a:gd name="connsiteX3" fmla="*/ 1162050 w 1162050"/>
                  <a:gd name="connsiteY3" fmla="*/ 292100 h 1747838"/>
                  <a:gd name="connsiteX4" fmla="*/ 1162050 w 1162050"/>
                  <a:gd name="connsiteY4" fmla="*/ 590550 h 1747838"/>
                  <a:gd name="connsiteX5" fmla="*/ 876300 w 1162050"/>
                  <a:gd name="connsiteY5" fmla="*/ 590550 h 1747838"/>
                  <a:gd name="connsiteX6" fmla="*/ 876300 w 1162050"/>
                  <a:gd name="connsiteY6" fmla="*/ 292100 h 1747838"/>
                  <a:gd name="connsiteX7" fmla="*/ 581852 w 1162050"/>
                  <a:gd name="connsiteY7" fmla="*/ 292100 h 1747838"/>
                  <a:gd name="connsiteX8" fmla="*/ 285750 w 1162050"/>
                  <a:gd name="connsiteY8" fmla="*/ 588202 h 1747838"/>
                  <a:gd name="connsiteX9" fmla="*/ 285750 w 1162050"/>
                  <a:gd name="connsiteY9" fmla="*/ 1158048 h 1747838"/>
                  <a:gd name="connsiteX10" fmla="*/ 581852 w 1162050"/>
                  <a:gd name="connsiteY10" fmla="*/ 1454150 h 1747838"/>
                  <a:gd name="connsiteX11" fmla="*/ 876300 w 1162050"/>
                  <a:gd name="connsiteY11" fmla="*/ 1454150 h 1747838"/>
                  <a:gd name="connsiteX12" fmla="*/ 876300 w 1162050"/>
                  <a:gd name="connsiteY12" fmla="*/ 1158875 h 1747838"/>
                  <a:gd name="connsiteX13" fmla="*/ 1162050 w 1162050"/>
                  <a:gd name="connsiteY13" fmla="*/ 1158875 h 1747838"/>
                  <a:gd name="connsiteX14" fmla="*/ 1162050 w 1162050"/>
                  <a:gd name="connsiteY14" fmla="*/ 1454150 h 1747838"/>
                  <a:gd name="connsiteX15" fmla="*/ 1162050 w 1162050"/>
                  <a:gd name="connsiteY15" fmla="*/ 1698625 h 1747838"/>
                  <a:gd name="connsiteX16" fmla="*/ 1162050 w 1162050"/>
                  <a:gd name="connsiteY16" fmla="*/ 1746250 h 1747838"/>
                  <a:gd name="connsiteX17" fmla="*/ 1162050 w 1162050"/>
                  <a:gd name="connsiteY17" fmla="*/ 1747838 h 1747838"/>
                  <a:gd name="connsiteX18" fmla="*/ 876300 w 1162050"/>
                  <a:gd name="connsiteY18" fmla="*/ 1747838 h 1747838"/>
                  <a:gd name="connsiteX19" fmla="*/ 876300 w 1162050"/>
                  <a:gd name="connsiteY19" fmla="*/ 1746250 h 1747838"/>
                  <a:gd name="connsiteX20" fmla="*/ 572281 w 1162050"/>
                  <a:gd name="connsiteY20" fmla="*/ 1746250 h 1747838"/>
                  <a:gd name="connsiteX21" fmla="*/ 0 w 1162050"/>
                  <a:gd name="connsiteY21" fmla="*/ 1173969 h 1747838"/>
                  <a:gd name="connsiteX22" fmla="*/ 0 w 1162050"/>
                  <a:gd name="connsiteY22" fmla="*/ 572281 h 1747838"/>
                  <a:gd name="connsiteX23" fmla="*/ 572281 w 1162050"/>
                  <a:gd name="connsiteY23" fmla="*/ 0 h 17478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1162050" h="1747838">
                    <a:moveTo>
                      <a:pt x="572281" y="0"/>
                    </a:moveTo>
                    <a:lnTo>
                      <a:pt x="1162050" y="0"/>
                    </a:lnTo>
                    <a:lnTo>
                      <a:pt x="1162050" y="12700"/>
                    </a:lnTo>
                    <a:lnTo>
                      <a:pt x="1162050" y="292100"/>
                    </a:lnTo>
                    <a:lnTo>
                      <a:pt x="1162050" y="590550"/>
                    </a:lnTo>
                    <a:lnTo>
                      <a:pt x="876300" y="590550"/>
                    </a:lnTo>
                    <a:lnTo>
                      <a:pt x="876300" y="292100"/>
                    </a:lnTo>
                    <a:lnTo>
                      <a:pt x="581852" y="292100"/>
                    </a:lnTo>
                    <a:cubicBezTo>
                      <a:pt x="418319" y="292100"/>
                      <a:pt x="285750" y="424669"/>
                      <a:pt x="285750" y="588202"/>
                    </a:cubicBezTo>
                    <a:lnTo>
                      <a:pt x="285750" y="1158048"/>
                    </a:lnTo>
                    <a:cubicBezTo>
                      <a:pt x="285750" y="1321581"/>
                      <a:pt x="418319" y="1454150"/>
                      <a:pt x="581852" y="1454150"/>
                    </a:cubicBezTo>
                    <a:lnTo>
                      <a:pt x="876300" y="1454150"/>
                    </a:lnTo>
                    <a:lnTo>
                      <a:pt x="876300" y="1158875"/>
                    </a:lnTo>
                    <a:lnTo>
                      <a:pt x="1162050" y="1158875"/>
                    </a:lnTo>
                    <a:lnTo>
                      <a:pt x="1162050" y="1454150"/>
                    </a:lnTo>
                    <a:lnTo>
                      <a:pt x="1162050" y="1698625"/>
                    </a:lnTo>
                    <a:lnTo>
                      <a:pt x="1162050" y="1746250"/>
                    </a:lnTo>
                    <a:lnTo>
                      <a:pt x="1162050" y="1747838"/>
                    </a:lnTo>
                    <a:lnTo>
                      <a:pt x="876300" y="1747838"/>
                    </a:lnTo>
                    <a:lnTo>
                      <a:pt x="876300" y="1746250"/>
                    </a:lnTo>
                    <a:lnTo>
                      <a:pt x="572281" y="1746250"/>
                    </a:lnTo>
                    <a:cubicBezTo>
                      <a:pt x="256219" y="1746250"/>
                      <a:pt x="0" y="1490031"/>
                      <a:pt x="0" y="1173969"/>
                    </a:cubicBezTo>
                    <a:lnTo>
                      <a:pt x="0" y="572281"/>
                    </a:lnTo>
                    <a:cubicBezTo>
                      <a:pt x="0" y="256219"/>
                      <a:pt x="256219" y="0"/>
                      <a:pt x="572281" y="0"/>
                    </a:cubicBezTo>
                    <a:close/>
                  </a:path>
                </a:pathLst>
              </a:custGeom>
              <a:solidFill>
                <a:srgbClr val="4A6DE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600"/>
              </a:p>
            </p:txBody>
          </p:sp>
          <p:sp>
            <p:nvSpPr>
              <p:cNvPr id="22" name="Полилиния 21"/>
              <p:cNvSpPr/>
              <p:nvPr userDrawn="1"/>
            </p:nvSpPr>
            <p:spPr>
              <a:xfrm rot="10800000" flipV="1">
                <a:off x="849760" y="4069531"/>
                <a:ext cx="584200" cy="1738670"/>
              </a:xfrm>
              <a:custGeom>
                <a:avLst/>
                <a:gdLst>
                  <a:gd name="connsiteX0" fmla="*/ 0 w 584200"/>
                  <a:gd name="connsiteY0" fmla="*/ 0 h 1760365"/>
                  <a:gd name="connsiteX1" fmla="*/ 103796 w 584200"/>
                  <a:gd name="connsiteY1" fmla="*/ 10464 h 1760365"/>
                  <a:gd name="connsiteX2" fmla="*/ 584200 w 584200"/>
                  <a:gd name="connsiteY2" fmla="*/ 599900 h 1760365"/>
                  <a:gd name="connsiteX3" fmla="*/ 584200 w 584200"/>
                  <a:gd name="connsiteY3" fmla="*/ 925340 h 1760365"/>
                  <a:gd name="connsiteX4" fmla="*/ 584200 w 584200"/>
                  <a:gd name="connsiteY4" fmla="*/ 1158705 h 1760365"/>
                  <a:gd name="connsiteX5" fmla="*/ 584200 w 584200"/>
                  <a:gd name="connsiteY5" fmla="*/ 1760365 h 1760365"/>
                  <a:gd name="connsiteX6" fmla="*/ 0 w 584200"/>
                  <a:gd name="connsiteY6" fmla="*/ 1760365 h 1760365"/>
                  <a:gd name="connsiteX7" fmla="*/ 0 w 584200"/>
                  <a:gd name="connsiteY7" fmla="*/ 1474615 h 1760365"/>
                  <a:gd name="connsiteX8" fmla="*/ 282575 w 584200"/>
                  <a:gd name="connsiteY8" fmla="*/ 1474615 h 1760365"/>
                  <a:gd name="connsiteX9" fmla="*/ 282575 w 584200"/>
                  <a:gd name="connsiteY9" fmla="*/ 1211859 h 1760365"/>
                  <a:gd name="connsiteX10" fmla="*/ 282575 w 584200"/>
                  <a:gd name="connsiteY10" fmla="*/ 1076761 h 1760365"/>
                  <a:gd name="connsiteX11" fmla="*/ 282575 w 584200"/>
                  <a:gd name="connsiteY11" fmla="*/ 922445 h 1760365"/>
                  <a:gd name="connsiteX12" fmla="*/ 282575 w 584200"/>
                  <a:gd name="connsiteY12" fmla="*/ 901552 h 1760365"/>
                  <a:gd name="connsiteX13" fmla="*/ 282575 w 584200"/>
                  <a:gd name="connsiteY13" fmla="*/ 781194 h 1760365"/>
                  <a:gd name="connsiteX14" fmla="*/ 282575 w 584200"/>
                  <a:gd name="connsiteY14" fmla="*/ 707245 h 1760365"/>
                  <a:gd name="connsiteX15" fmla="*/ 282575 w 584200"/>
                  <a:gd name="connsiteY15" fmla="*/ 613347 h 1760365"/>
                  <a:gd name="connsiteX16" fmla="*/ 24145 w 584200"/>
                  <a:gd name="connsiteY16" fmla="*/ 309344 h 1760365"/>
                  <a:gd name="connsiteX17" fmla="*/ 0 w 584200"/>
                  <a:gd name="connsiteY17" fmla="*/ 307011 h 17603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584200" h="1760365">
                    <a:moveTo>
                      <a:pt x="0" y="0"/>
                    </a:moveTo>
                    <a:lnTo>
                      <a:pt x="103796" y="10464"/>
                    </a:lnTo>
                    <a:cubicBezTo>
                      <a:pt x="377962" y="66566"/>
                      <a:pt x="584200" y="309148"/>
                      <a:pt x="584200" y="599900"/>
                    </a:cubicBezTo>
                    <a:lnTo>
                      <a:pt x="584200" y="925340"/>
                    </a:lnTo>
                    <a:lnTo>
                      <a:pt x="584200" y="1158705"/>
                    </a:lnTo>
                    <a:lnTo>
                      <a:pt x="584200" y="1760365"/>
                    </a:lnTo>
                    <a:lnTo>
                      <a:pt x="0" y="1760365"/>
                    </a:lnTo>
                    <a:lnTo>
                      <a:pt x="0" y="1474615"/>
                    </a:lnTo>
                    <a:lnTo>
                      <a:pt x="282575" y="1474615"/>
                    </a:lnTo>
                    <a:lnTo>
                      <a:pt x="282575" y="1211859"/>
                    </a:lnTo>
                    <a:lnTo>
                      <a:pt x="282575" y="1076761"/>
                    </a:lnTo>
                    <a:lnTo>
                      <a:pt x="282575" y="922445"/>
                    </a:lnTo>
                    <a:lnTo>
                      <a:pt x="282575" y="901552"/>
                    </a:lnTo>
                    <a:lnTo>
                      <a:pt x="282575" y="781194"/>
                    </a:lnTo>
                    <a:lnTo>
                      <a:pt x="282575" y="707245"/>
                    </a:lnTo>
                    <a:lnTo>
                      <a:pt x="282575" y="613347"/>
                    </a:lnTo>
                    <a:cubicBezTo>
                      <a:pt x="282575" y="463391"/>
                      <a:pt x="171631" y="338279"/>
                      <a:pt x="24145" y="309344"/>
                    </a:cubicBezTo>
                    <a:lnTo>
                      <a:pt x="0" y="307011"/>
                    </a:lnTo>
                    <a:close/>
                  </a:path>
                </a:pathLst>
              </a:custGeom>
              <a:solidFill>
                <a:srgbClr val="5B6CB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600"/>
              </a:p>
            </p:txBody>
          </p:sp>
        </p:grpSp>
        <p:sp>
          <p:nvSpPr>
            <p:cNvPr id="13" name="Прямоугольник 12"/>
            <p:cNvSpPr/>
            <p:nvPr userDrawn="1"/>
          </p:nvSpPr>
          <p:spPr>
            <a:xfrm>
              <a:off x="4032250" y="4013200"/>
              <a:ext cx="190500" cy="133350"/>
            </a:xfrm>
            <a:prstGeom prst="rect">
              <a:avLst/>
            </a:prstGeom>
            <a:solidFill>
              <a:srgbClr val="4A6D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600"/>
            </a:p>
          </p:txBody>
        </p:sp>
      </p:grpSp>
      <p:grpSp>
        <p:nvGrpSpPr>
          <p:cNvPr id="23" name="Группа 22">
            <a:extLst>
              <a:ext uri="{FF2B5EF4-FFF2-40B4-BE49-F238E27FC236}">
                <a16:creationId xmlns:a16="http://schemas.microsoft.com/office/drawing/2014/main" xmlns="" id="{ACB9B1F2-5BEC-46E5-89C6-2D4B148453E6}"/>
              </a:ext>
            </a:extLst>
          </p:cNvPr>
          <p:cNvGrpSpPr/>
          <p:nvPr userDrawn="1"/>
        </p:nvGrpSpPr>
        <p:grpSpPr>
          <a:xfrm>
            <a:off x="16251" y="12700"/>
            <a:ext cx="1147214" cy="1063022"/>
            <a:chOff x="0" y="0"/>
            <a:chExt cx="2063942" cy="1912473"/>
          </a:xfrm>
        </p:grpSpPr>
        <p:sp>
          <p:nvSpPr>
            <p:cNvPr id="24" name="Полилиния 23"/>
            <p:cNvSpPr/>
            <p:nvPr userDrawn="1"/>
          </p:nvSpPr>
          <p:spPr>
            <a:xfrm rot="10800000">
              <a:off x="0" y="698500"/>
              <a:ext cx="1301942" cy="1213973"/>
            </a:xfrm>
            <a:custGeom>
              <a:avLst/>
              <a:gdLst>
                <a:gd name="connsiteX0" fmla="*/ 0 w 1879601"/>
                <a:gd name="connsiteY0" fmla="*/ 0 h 1752601"/>
                <a:gd name="connsiteX1" fmla="*/ 704711 w 1879601"/>
                <a:gd name="connsiteY1" fmla="*/ 0 h 1752601"/>
                <a:gd name="connsiteX2" fmla="*/ 1057275 w 1879601"/>
                <a:gd name="connsiteY2" fmla="*/ 0 h 1752601"/>
                <a:gd name="connsiteX3" fmla="*/ 1301891 w 1879601"/>
                <a:gd name="connsiteY3" fmla="*/ 0 h 1752601"/>
                <a:gd name="connsiteX4" fmla="*/ 1879601 w 1879601"/>
                <a:gd name="connsiteY4" fmla="*/ 577710 h 1752601"/>
                <a:gd name="connsiteX5" fmla="*/ 1879601 w 1879601"/>
                <a:gd name="connsiteY5" fmla="*/ 1174890 h 1752601"/>
                <a:gd name="connsiteX6" fmla="*/ 1301891 w 1879601"/>
                <a:gd name="connsiteY6" fmla="*/ 1752600 h 1752601"/>
                <a:gd name="connsiteX7" fmla="*/ 1057275 w 1879601"/>
                <a:gd name="connsiteY7" fmla="*/ 1752600 h 1752601"/>
                <a:gd name="connsiteX8" fmla="*/ 1057275 w 1879601"/>
                <a:gd name="connsiteY8" fmla="*/ 1752601 h 1752601"/>
                <a:gd name="connsiteX9" fmla="*/ 0 w 1879601"/>
                <a:gd name="connsiteY9" fmla="*/ 1752601 h 1752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79601" h="1752601">
                  <a:moveTo>
                    <a:pt x="0" y="0"/>
                  </a:moveTo>
                  <a:lnTo>
                    <a:pt x="704711" y="0"/>
                  </a:lnTo>
                  <a:lnTo>
                    <a:pt x="1057275" y="0"/>
                  </a:lnTo>
                  <a:lnTo>
                    <a:pt x="1301891" y="0"/>
                  </a:lnTo>
                  <a:cubicBezTo>
                    <a:pt x="1620951" y="0"/>
                    <a:pt x="1879601" y="258650"/>
                    <a:pt x="1879601" y="577710"/>
                  </a:cubicBezTo>
                  <a:lnTo>
                    <a:pt x="1879601" y="1174890"/>
                  </a:lnTo>
                  <a:cubicBezTo>
                    <a:pt x="1879601" y="1493950"/>
                    <a:pt x="1620951" y="1752600"/>
                    <a:pt x="1301891" y="1752600"/>
                  </a:cubicBezTo>
                  <a:lnTo>
                    <a:pt x="1057275" y="1752600"/>
                  </a:lnTo>
                  <a:lnTo>
                    <a:pt x="1057275" y="1752601"/>
                  </a:lnTo>
                  <a:lnTo>
                    <a:pt x="0" y="1752601"/>
                  </a:lnTo>
                  <a:close/>
                </a:path>
              </a:pathLst>
            </a:custGeom>
            <a:noFill/>
            <a:ln w="44450">
              <a:solidFill>
                <a:srgbClr val="4A6DED">
                  <a:alpha val="13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Полилиния 24"/>
            <p:cNvSpPr/>
            <p:nvPr userDrawn="1"/>
          </p:nvSpPr>
          <p:spPr>
            <a:xfrm>
              <a:off x="762000" y="0"/>
              <a:ext cx="1301942" cy="1213973"/>
            </a:xfrm>
            <a:custGeom>
              <a:avLst/>
              <a:gdLst>
                <a:gd name="connsiteX0" fmla="*/ 0 w 1879601"/>
                <a:gd name="connsiteY0" fmla="*/ 0 h 1752601"/>
                <a:gd name="connsiteX1" fmla="*/ 704711 w 1879601"/>
                <a:gd name="connsiteY1" fmla="*/ 0 h 1752601"/>
                <a:gd name="connsiteX2" fmla="*/ 1057275 w 1879601"/>
                <a:gd name="connsiteY2" fmla="*/ 0 h 1752601"/>
                <a:gd name="connsiteX3" fmla="*/ 1301891 w 1879601"/>
                <a:gd name="connsiteY3" fmla="*/ 0 h 1752601"/>
                <a:gd name="connsiteX4" fmla="*/ 1879601 w 1879601"/>
                <a:gd name="connsiteY4" fmla="*/ 577710 h 1752601"/>
                <a:gd name="connsiteX5" fmla="*/ 1879601 w 1879601"/>
                <a:gd name="connsiteY5" fmla="*/ 1174890 h 1752601"/>
                <a:gd name="connsiteX6" fmla="*/ 1301891 w 1879601"/>
                <a:gd name="connsiteY6" fmla="*/ 1752600 h 1752601"/>
                <a:gd name="connsiteX7" fmla="*/ 1057275 w 1879601"/>
                <a:gd name="connsiteY7" fmla="*/ 1752600 h 1752601"/>
                <a:gd name="connsiteX8" fmla="*/ 1057275 w 1879601"/>
                <a:gd name="connsiteY8" fmla="*/ 1752601 h 1752601"/>
                <a:gd name="connsiteX9" fmla="*/ 0 w 1879601"/>
                <a:gd name="connsiteY9" fmla="*/ 1752601 h 1752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79601" h="1752601">
                  <a:moveTo>
                    <a:pt x="0" y="0"/>
                  </a:moveTo>
                  <a:lnTo>
                    <a:pt x="704711" y="0"/>
                  </a:lnTo>
                  <a:lnTo>
                    <a:pt x="1057275" y="0"/>
                  </a:lnTo>
                  <a:lnTo>
                    <a:pt x="1301891" y="0"/>
                  </a:lnTo>
                  <a:cubicBezTo>
                    <a:pt x="1620951" y="0"/>
                    <a:pt x="1879601" y="258650"/>
                    <a:pt x="1879601" y="577710"/>
                  </a:cubicBezTo>
                  <a:lnTo>
                    <a:pt x="1879601" y="1174890"/>
                  </a:lnTo>
                  <a:cubicBezTo>
                    <a:pt x="1879601" y="1493950"/>
                    <a:pt x="1620951" y="1752600"/>
                    <a:pt x="1301891" y="1752600"/>
                  </a:cubicBezTo>
                  <a:lnTo>
                    <a:pt x="1057275" y="1752600"/>
                  </a:lnTo>
                  <a:lnTo>
                    <a:pt x="1057275" y="1752601"/>
                  </a:lnTo>
                  <a:lnTo>
                    <a:pt x="0" y="1752601"/>
                  </a:lnTo>
                  <a:close/>
                </a:path>
              </a:pathLst>
            </a:custGeom>
            <a:noFill/>
            <a:ln w="44450">
              <a:solidFill>
                <a:srgbClr val="4A6DED">
                  <a:alpha val="11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6" name="Номер слайда 5">
            <a:extLst>
              <a:ext uri="{FF2B5EF4-FFF2-40B4-BE49-F238E27FC236}">
                <a16:creationId xmlns:a16="http://schemas.microsoft.com/office/drawing/2014/main" xmlns="" id="{178A20B1-D10F-4007-A479-A0B3BEA16DF0}"/>
              </a:ext>
            </a:extLst>
          </p:cNvPr>
          <p:cNvSpPr txBox="1">
            <a:spLocks/>
          </p:cNvSpPr>
          <p:nvPr userDrawn="1"/>
        </p:nvSpPr>
        <p:spPr>
          <a:xfrm>
            <a:off x="8870315" y="3860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DIN Pro Regular" panose="020B0504020101020102" pitchFamily="34" charset="0"/>
                <a:ea typeface="+mn-ea"/>
                <a:cs typeface="DIN Pro Regular" panose="020B0504020101020102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E09BA96-2DB2-4641-BE2D-BA8560A8CC29}" type="slidenum">
              <a:rPr lang="ru-RU" sz="1400" smtClean="0">
                <a:solidFill>
                  <a:srgbClr val="B3BADB"/>
                </a:solidFill>
              </a:rPr>
              <a:pPr/>
              <a:t>‹#›</a:t>
            </a:fld>
            <a:r>
              <a:rPr lang="ru-RU" sz="1400" dirty="0" smtClean="0">
                <a:solidFill>
                  <a:srgbClr val="B3BADB"/>
                </a:solidFill>
              </a:rPr>
              <a:t> </a:t>
            </a:r>
            <a:endParaRPr lang="ru-RU" sz="1200" dirty="0">
              <a:solidFill>
                <a:srgbClr val="B3BAD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6730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601133" y="5594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DIN Pro Regular" panose="020B0504020101020102" pitchFamily="34" charset="0"/>
                <a:cs typeface="DIN Pro Regular" panose="020B0504020101020102" pitchFamily="34" charset="0"/>
              </a:defRPr>
            </a:lvl1pPr>
          </a:lstStyle>
          <a:p>
            <a:fld id="{6386C845-B2DE-4CAF-ADF2-5A4889E563F8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DIN Pro Regular" panose="020B0504020101020102" pitchFamily="34" charset="0"/>
                <a:cs typeface="DIN Pro Regular" panose="020B0504020101020102" pitchFamily="34" charset="0"/>
              </a:defRPr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DIN Pro Regular" panose="020B0504020101020102" pitchFamily="34" charset="0"/>
                <a:cs typeface="DIN Pro Regular" panose="020B0504020101020102" pitchFamily="34" charset="0"/>
              </a:defRPr>
            </a:lvl1pPr>
          </a:lstStyle>
          <a:p>
            <a:fld id="{E5279046-BB89-4167-A7BD-655C58B701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428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838200" y="6356350"/>
            <a:ext cx="731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tx1">
                    <a:tint val="75000"/>
                  </a:schemeClr>
                </a:solidFill>
                <a:latin typeface="DIN Pro Regular" panose="020B0504020101020102" pitchFamily="34" charset="0"/>
                <a:cs typeface="DIN Pro Regular" panose="020B0504020101020102" pitchFamily="34" charset="0"/>
              </a:defRPr>
            </a:lvl1pPr>
          </a:lstStyle>
          <a:p>
            <a:r>
              <a:rPr lang="en-US" dirty="0" err="1"/>
              <a:t>Doc.Plat</a:t>
            </a:r>
            <a:r>
              <a:rPr lang="en-US" dirty="0"/>
              <a:t>  |   </a:t>
            </a:r>
            <a:r>
              <a:rPr lang="ru-RU" dirty="0"/>
              <a:t>Интегрированная </a:t>
            </a:r>
            <a:r>
              <a:rPr lang="ru-RU" dirty="0" err="1"/>
              <a:t>финтех</a:t>
            </a:r>
            <a:r>
              <a:rPr lang="ru-RU" dirty="0"/>
              <a:t>-платформа для финансирования бизнеса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DIN Pro Regular" panose="020B0504020101020102" pitchFamily="34" charset="0"/>
                <a:cs typeface="DIN Pro Regular" panose="020B0504020101020102" pitchFamily="34" charset="0"/>
              </a:defRPr>
            </a:lvl1pPr>
          </a:lstStyle>
          <a:p>
            <a:fld id="{8E09BA96-2DB2-4641-BE2D-BA8560A8CC29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2626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57" r:id="rId3"/>
    <p:sldLayoutId id="2147483655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DIN Pro Bold" panose="020B0804020101020102" pitchFamily="34" charset="0"/>
          <a:ea typeface="+mj-ea"/>
          <a:cs typeface="DIN Pro Bold" panose="020B0804020101020102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DIN Pro Regular" panose="020B0504020101020102" pitchFamily="34" charset="0"/>
          <a:ea typeface="+mn-ea"/>
          <a:cs typeface="DIN Pro Regular" panose="020B0504020101020102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DIN Pro Regular" panose="020B0504020101020102" pitchFamily="34" charset="0"/>
          <a:ea typeface="+mn-ea"/>
          <a:cs typeface="DIN Pro Regular" panose="020B0504020101020102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DIN Pro Regular" panose="020B0504020101020102" pitchFamily="34" charset="0"/>
          <a:ea typeface="+mn-ea"/>
          <a:cs typeface="DIN Pro Regular" panose="020B0504020101020102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DIN Pro Regular" panose="020B0504020101020102" pitchFamily="34" charset="0"/>
          <a:ea typeface="+mn-ea"/>
          <a:cs typeface="DIN Pro Regular" panose="020B0504020101020102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DIN Pro Regular" panose="020B0504020101020102" pitchFamily="34" charset="0"/>
          <a:ea typeface="+mn-ea"/>
          <a:cs typeface="DIN Pro Regular" panose="020B0504020101020102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ocplat.ru/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3.png"/><Relationship Id="rId18" Type="http://schemas.openxmlformats.org/officeDocument/2006/relationships/image" Target="../media/image3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4.png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11" Type="http://schemas.microsoft.com/office/2007/relationships/hdphoto" Target="../media/hdphoto2.wdp"/><Relationship Id="rId5" Type="http://schemas.openxmlformats.org/officeDocument/2006/relationships/image" Target="../media/image7.png"/><Relationship Id="rId15" Type="http://schemas.openxmlformats.org/officeDocument/2006/relationships/image" Target="../media/image15.jpeg"/><Relationship Id="rId10" Type="http://schemas.openxmlformats.org/officeDocument/2006/relationships/image" Target="../media/image11.png"/><Relationship Id="rId4" Type="http://schemas.openxmlformats.org/officeDocument/2006/relationships/image" Target="../media/image6.png"/><Relationship Id="rId9" Type="http://schemas.microsoft.com/office/2007/relationships/hdphoto" Target="../media/hdphoto1.wdp"/><Relationship Id="rId1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t.me/DOCPLAT_BOT" TargetMode="External"/><Relationship Id="rId2" Type="http://schemas.openxmlformats.org/officeDocument/2006/relationships/hyperlink" Target="https://docplat.ru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ocplat.ru/main/auth/signin?returnUrl=/dashboard" TargetMode="External"/><Relationship Id="rId4" Type="http://schemas.openxmlformats.org/officeDocument/2006/relationships/hyperlink" Target="mailto:info@docplat.ru?subject=&#1059;&#1079;&#1085;&#1072;&#1090;&#1100;%20&#1073;&#1086;&#1083;&#1100;&#1096;&#1077;%20&#1086;%20&#1092;&#1072;&#1082;&#1090;&#1086;&#1088;&#1080;&#1085;&#1075;&#1077;%20&#1082;&#1072;&#1087;&#1088;&#1077;&#1084;&#1086;&#1085;&#1090;&#1072;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3"/>
          <p:cNvSpPr txBox="1">
            <a:spLocks/>
          </p:cNvSpPr>
          <p:nvPr/>
        </p:nvSpPr>
        <p:spPr>
          <a:xfrm>
            <a:off x="101600" y="4542403"/>
            <a:ext cx="12022160" cy="11826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DIN Pro Bold" panose="020B0804020101020102" pitchFamily="34" charset="0"/>
                <a:ea typeface="+mj-ea"/>
                <a:cs typeface="DIN Pro Bold" panose="020B0804020101020102" pitchFamily="34" charset="0"/>
              </a:defRPr>
            </a:lvl1pPr>
          </a:lstStyle>
          <a:p>
            <a:pPr algn="ctr">
              <a:lnSpc>
                <a:spcPct val="200000"/>
              </a:lnSpc>
            </a:pPr>
            <a:r>
              <a:rPr lang="ru-RU" sz="2400" spc="500" dirty="0" smtClean="0">
                <a:solidFill>
                  <a:schemeClr val="bg1"/>
                </a:solidFill>
                <a:latin typeface="DIN Pro Medium" pitchFamily="34" charset="0"/>
                <a:cs typeface="DIN Pro Medium" pitchFamily="34" charset="0"/>
              </a:rPr>
              <a:t>Новые возможности для Вас и Ваших контрагентов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34989BD4-5612-41FD-B263-D7C1394C3917}"/>
              </a:ext>
            </a:extLst>
          </p:cNvPr>
          <p:cNvSpPr txBox="1">
            <a:spLocks/>
          </p:cNvSpPr>
          <p:nvPr/>
        </p:nvSpPr>
        <p:spPr>
          <a:xfrm>
            <a:off x="263650" y="5133747"/>
            <a:ext cx="11611980" cy="11826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DIN Pro Bold" panose="020B0804020101020102" pitchFamily="34" charset="0"/>
                <a:ea typeface="+mj-ea"/>
                <a:cs typeface="DIN Pro Bold" panose="020B0804020101020102" pitchFamily="34" charset="0"/>
              </a:defRPr>
            </a:lvl1pPr>
          </a:lstStyle>
          <a:p>
            <a:pPr algn="ctr">
              <a:lnSpc>
                <a:spcPct val="250000"/>
              </a:lnSpc>
            </a:pPr>
            <a:r>
              <a:rPr lang="ru-RU" sz="1800" spc="60" dirty="0" smtClean="0">
                <a:solidFill>
                  <a:srgbClr val="B3BADB"/>
                </a:solidFill>
                <a:latin typeface="DIN Pro Medium" pitchFamily="34" charset="0"/>
                <a:cs typeface="DIN Pro Medium" pitchFamily="34" charset="0"/>
              </a:rPr>
              <a:t>Оформление финансирования онлайн</a:t>
            </a:r>
            <a:endParaRPr lang="ru-RU" sz="1800" spc="60" dirty="0">
              <a:solidFill>
                <a:srgbClr val="B3BADB"/>
              </a:solidFill>
              <a:latin typeface="DIN Pro Light" pitchFamily="34" charset="0"/>
              <a:cs typeface="DIN Pro Light" pitchFamily="34" charset="0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>
          <a:xfrm>
            <a:off x="101600" y="3684842"/>
            <a:ext cx="12022160" cy="11826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DIN Pro Bold" panose="020B0804020101020102" pitchFamily="34" charset="0"/>
                <a:ea typeface="+mj-ea"/>
                <a:cs typeface="DIN Pro Bold" panose="020B0804020101020102" pitchFamily="34" charset="0"/>
              </a:defRPr>
            </a:lvl1pPr>
          </a:lstStyle>
          <a:p>
            <a:pPr algn="ctr">
              <a:lnSpc>
                <a:spcPct val="200000"/>
              </a:lnSpc>
            </a:pPr>
            <a:r>
              <a:rPr lang="ru-RU" sz="2000" spc="500" dirty="0" smtClean="0">
                <a:solidFill>
                  <a:srgbClr val="ACB6E0"/>
                </a:solidFill>
                <a:latin typeface="DIN Pro Medium" pitchFamily="34" charset="0"/>
                <a:cs typeface="DIN Pro Medium" pitchFamily="34" charset="0"/>
              </a:rPr>
              <a:t>ПРЕДЛОЖЕНИЕ ДЛЯ </a:t>
            </a:r>
            <a:r>
              <a:rPr lang="ru-RU" sz="2000" spc="500" dirty="0" smtClean="0">
                <a:solidFill>
                  <a:srgbClr val="ACB6E0"/>
                </a:solidFill>
                <a:latin typeface="DIN Pro Medium" pitchFamily="34" charset="0"/>
                <a:cs typeface="DIN Pro Medium" pitchFamily="34" charset="0"/>
              </a:rPr>
              <a:t>__________</a:t>
            </a:r>
            <a:endParaRPr lang="ru-RU" sz="2000" spc="500" dirty="0" smtClean="0">
              <a:solidFill>
                <a:srgbClr val="ACB6E0"/>
              </a:solidFill>
              <a:latin typeface="DIN Pro Medium" pitchFamily="34" charset="0"/>
              <a:cs typeface="DIN Pro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1224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4"/>
          <p:cNvSpPr txBox="1">
            <a:spLocks/>
          </p:cNvSpPr>
          <p:nvPr/>
        </p:nvSpPr>
        <p:spPr>
          <a:xfrm>
            <a:off x="0" y="164052"/>
            <a:ext cx="12192000" cy="82731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kern="1200">
                <a:solidFill>
                  <a:srgbClr val="3368F2"/>
                </a:solidFill>
                <a:latin typeface="DIN Pro Bold" panose="020B0804020101020102" pitchFamily="34" charset="0"/>
                <a:ea typeface="+mj-ea"/>
                <a:cs typeface="DIN Pro Bold" panose="020B0804020101020102" pitchFamily="34" charset="0"/>
              </a:defRPr>
            </a:lvl1pPr>
          </a:lstStyle>
          <a:p>
            <a:pPr algn="ctr"/>
            <a:r>
              <a:rPr lang="ru-RU" sz="2800" spc="5" dirty="0" smtClean="0"/>
              <a:t>РЕШЕНИЕ ПРОБЛЕМЫ КАССОВЫХ РАЗРЫВОВ</a:t>
            </a:r>
            <a:endParaRPr lang="ru-RU" sz="2800" spc="5" dirty="0"/>
          </a:p>
        </p:txBody>
      </p:sp>
      <p:sp>
        <p:nvSpPr>
          <p:cNvPr id="6" name="TextBox 5"/>
          <p:cNvSpPr txBox="1"/>
          <p:nvPr/>
        </p:nvSpPr>
        <p:spPr>
          <a:xfrm>
            <a:off x="4639382" y="2208254"/>
            <a:ext cx="2883702" cy="10212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buClr>
                <a:srgbClr val="354283"/>
              </a:buClr>
            </a:pPr>
            <a:r>
              <a:rPr lang="ru-RU" sz="1400" dirty="0" smtClean="0">
                <a:solidFill>
                  <a:srgbClr val="354283"/>
                </a:solidFill>
                <a:latin typeface="DIN Pro Regular" panose="020B0504020101020102" pitchFamily="34" charset="0"/>
                <a:cs typeface="DIN Pro Regular" panose="020B0504020101020102" pitchFamily="34" charset="0"/>
              </a:rPr>
              <a:t>Обеспечение бесперебойной операционной деятельности </a:t>
            </a:r>
            <a:r>
              <a:rPr lang="ru-RU" sz="1400" dirty="0">
                <a:solidFill>
                  <a:srgbClr val="354283"/>
                </a:solidFill>
                <a:latin typeface="DIN Pro Regular" panose="020B0504020101020102" pitchFamily="34" charset="0"/>
                <a:cs typeface="DIN Pro Regular" panose="020B0504020101020102" pitchFamily="34" charset="0"/>
              </a:rPr>
              <a:t> </a:t>
            </a:r>
            <a:r>
              <a:rPr lang="ru-RU" sz="1400" dirty="0" smtClean="0">
                <a:solidFill>
                  <a:srgbClr val="354283"/>
                </a:solidFill>
                <a:latin typeface="DIN Pro Regular" panose="020B0504020101020102" pitchFamily="34" charset="0"/>
                <a:cs typeface="DIN Pro Regular" panose="020B0504020101020102" pitchFamily="34" charset="0"/>
              </a:rPr>
              <a:t>     для роста оборотов </a:t>
            </a:r>
            <a:endParaRPr lang="ru-RU" sz="1400" dirty="0">
              <a:solidFill>
                <a:srgbClr val="354283"/>
              </a:solidFill>
              <a:latin typeface="DIN Pro Regular" panose="020B0504020101020102" pitchFamily="34" charset="0"/>
              <a:cs typeface="DIN Pro Regular" panose="020B0504020101020102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38351" y="2216861"/>
            <a:ext cx="2589100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  <a:buClr>
                <a:srgbClr val="354283"/>
              </a:buClr>
            </a:pPr>
            <a:r>
              <a:rPr lang="ru-RU" sz="1400" dirty="0" smtClean="0">
                <a:solidFill>
                  <a:srgbClr val="354283"/>
                </a:solidFill>
                <a:latin typeface="DIN Pro Regular" panose="020B0504020101020102" pitchFamily="34" charset="0"/>
                <a:cs typeface="DIN Pro Regular" panose="020B0504020101020102" pitchFamily="34" charset="0"/>
              </a:rPr>
              <a:t>Привлечение средств         для бизнеса без залога          и обоснования целей</a:t>
            </a:r>
            <a:endParaRPr lang="ru-RU" sz="1400" dirty="0">
              <a:solidFill>
                <a:srgbClr val="354283"/>
              </a:solidFill>
              <a:latin typeface="DIN Pro Regular" panose="020B0504020101020102" pitchFamily="34" charset="0"/>
              <a:cs typeface="DIN Pro Regular" panose="020B0504020101020102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19514" y="1090131"/>
            <a:ext cx="945948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pc="85" dirty="0" smtClean="0">
                <a:solidFill>
                  <a:srgbClr val="354283"/>
                </a:solidFill>
                <a:latin typeface="DIN Pro Bold"/>
                <a:ea typeface="+mj-ea"/>
                <a:cs typeface="DIN Pro Bold"/>
              </a:rPr>
              <a:t>Помогаем вашим исполнителям получать досрочную оплату</a:t>
            </a:r>
            <a:endParaRPr lang="ru-RU" dirty="0">
              <a:solidFill>
                <a:srgbClr val="354283"/>
              </a:solidFill>
              <a:latin typeface="DIN Pro Bold"/>
              <a:ea typeface="+mj-ea"/>
              <a:cs typeface="DIN Pro Bold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513424" y="6131169"/>
            <a:ext cx="34692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srgbClr val="354283"/>
                </a:solidFill>
                <a:latin typeface="DIN Pro Medium" pitchFamily="34" charset="0"/>
                <a:cs typeface="DIN Pro Medium" pitchFamily="34" charset="0"/>
              </a:rPr>
              <a:t>Ликвидация отсрочки платежа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158098" y="6131169"/>
            <a:ext cx="39615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srgbClr val="354283"/>
                </a:solidFill>
                <a:latin typeface="DIN Pro Medium" pitchFamily="34" charset="0"/>
                <a:cs typeface="DIN Pro Medium" pitchFamily="34" charset="0"/>
              </a:rPr>
              <a:t>Пополнение оборотного капитала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879018" y="2216861"/>
            <a:ext cx="3191570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rgbClr val="354283"/>
              </a:buClr>
            </a:pPr>
            <a:r>
              <a:rPr lang="ru-RU" sz="1400" dirty="0" smtClean="0">
                <a:solidFill>
                  <a:srgbClr val="354283"/>
                </a:solidFill>
                <a:latin typeface="DIN Pro Regular" panose="020B0504020101020102" pitchFamily="34" charset="0"/>
                <a:cs typeface="DIN Pro Regular" panose="020B0504020101020102" pitchFamily="34" charset="0"/>
              </a:rPr>
              <a:t>Без отражения на балансе организации привлечения </a:t>
            </a:r>
          </a:p>
          <a:p>
            <a:pPr>
              <a:lnSpc>
                <a:spcPct val="150000"/>
              </a:lnSpc>
              <a:buClr>
                <a:srgbClr val="354283"/>
              </a:buClr>
            </a:pPr>
            <a:r>
              <a:rPr lang="ru-RU" sz="1400" dirty="0" smtClean="0">
                <a:solidFill>
                  <a:srgbClr val="354283"/>
                </a:solidFill>
                <a:latin typeface="DIN Pro Regular" panose="020B0504020101020102" pitchFamily="34" charset="0"/>
                <a:cs typeface="DIN Pro Regular" panose="020B0504020101020102" pitchFamily="34" charset="0"/>
              </a:rPr>
              <a:t>заемных средств</a:t>
            </a:r>
          </a:p>
        </p:txBody>
      </p:sp>
      <p:cxnSp>
        <p:nvCxnSpPr>
          <p:cNvPr id="46" name="Прямая соединительная линия 45"/>
          <p:cNvCxnSpPr/>
          <p:nvPr/>
        </p:nvCxnSpPr>
        <p:spPr>
          <a:xfrm>
            <a:off x="6067071" y="1709976"/>
            <a:ext cx="0" cy="460166"/>
          </a:xfrm>
          <a:prstGeom prst="line">
            <a:avLst/>
          </a:prstGeom>
          <a:ln w="28575">
            <a:solidFill>
              <a:srgbClr val="ACB6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flipH="1">
            <a:off x="4270757" y="1757198"/>
            <a:ext cx="476600" cy="424938"/>
          </a:xfrm>
          <a:prstGeom prst="line">
            <a:avLst/>
          </a:prstGeom>
          <a:ln w="28575">
            <a:solidFill>
              <a:srgbClr val="ACB6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7414819" y="1757198"/>
            <a:ext cx="512299" cy="424938"/>
          </a:xfrm>
          <a:prstGeom prst="line">
            <a:avLst/>
          </a:prstGeom>
          <a:ln w="28575">
            <a:solidFill>
              <a:srgbClr val="ACB6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1097941" y="6013406"/>
            <a:ext cx="2379847" cy="4507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pc="85" dirty="0" smtClean="0">
                <a:solidFill>
                  <a:srgbClr val="354283"/>
                </a:solidFill>
                <a:latin typeface="DIN Pro Bold"/>
                <a:ea typeface="+mj-ea"/>
                <a:cs typeface="DIN Pro Bold"/>
              </a:rPr>
              <a:t>РЕЗУЛЬТАТ</a:t>
            </a:r>
            <a:endParaRPr lang="ru-RU" dirty="0">
              <a:solidFill>
                <a:srgbClr val="354283"/>
              </a:solidFill>
              <a:latin typeface="DIN Pro Bold"/>
              <a:ea typeface="+mj-ea"/>
              <a:cs typeface="DIN Pro Bold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532434" y="3787857"/>
            <a:ext cx="2532654" cy="1872156"/>
          </a:xfrm>
          <a:prstGeom prst="roundRect">
            <a:avLst>
              <a:gd name="adj" fmla="val 6275"/>
            </a:avLst>
          </a:prstGeom>
          <a:solidFill>
            <a:schemeClr val="bg1"/>
          </a:solidFill>
          <a:ln>
            <a:solidFill>
              <a:srgbClr val="BCBBBB"/>
            </a:solidFill>
          </a:ln>
          <a:effectLst>
            <a:outerShdw blurRad="50800" dist="38100" dir="2700000" algn="tl" rotWithShape="0">
              <a:prstClr val="black">
                <a:alpha val="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3321385" y="3787857"/>
            <a:ext cx="2532654" cy="1872156"/>
          </a:xfrm>
          <a:prstGeom prst="roundRect">
            <a:avLst>
              <a:gd name="adj" fmla="val 6275"/>
            </a:avLst>
          </a:prstGeom>
          <a:solidFill>
            <a:schemeClr val="bg1"/>
          </a:solidFill>
          <a:ln>
            <a:solidFill>
              <a:srgbClr val="BCBBBB"/>
            </a:solidFill>
          </a:ln>
          <a:effectLst>
            <a:outerShdw blurRad="50800" dist="38100" dir="2700000" algn="tl" rotWithShape="0">
              <a:prstClr val="black">
                <a:alpha val="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6116427" y="3787857"/>
            <a:ext cx="2532654" cy="1872156"/>
          </a:xfrm>
          <a:prstGeom prst="roundRect">
            <a:avLst>
              <a:gd name="adj" fmla="val 6275"/>
            </a:avLst>
          </a:prstGeom>
          <a:solidFill>
            <a:schemeClr val="bg1"/>
          </a:solidFill>
          <a:ln w="28575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8932317" y="3787857"/>
            <a:ext cx="2532654" cy="1872156"/>
          </a:xfrm>
          <a:prstGeom prst="roundRect">
            <a:avLst>
              <a:gd name="adj" fmla="val 6275"/>
            </a:avLst>
          </a:prstGeom>
          <a:solidFill>
            <a:schemeClr val="bg1"/>
          </a:solidFill>
          <a:ln>
            <a:solidFill>
              <a:srgbClr val="BCBBBB"/>
            </a:solidFill>
          </a:ln>
          <a:effectLst>
            <a:outerShdw blurRad="50800" dist="38100" dir="2700000" algn="tl" rotWithShape="0">
              <a:prstClr val="black">
                <a:alpha val="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object 20"/>
          <p:cNvSpPr txBox="1"/>
          <p:nvPr/>
        </p:nvSpPr>
        <p:spPr>
          <a:xfrm>
            <a:off x="804782" y="3652612"/>
            <a:ext cx="1488260" cy="228909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ru-RU" sz="1400" dirty="0" smtClean="0">
                <a:solidFill>
                  <a:srgbClr val="516CD7"/>
                </a:solidFill>
                <a:latin typeface="DIN Pro Medium"/>
                <a:cs typeface="DIN Pro Medium"/>
              </a:rPr>
              <a:t>Онлайн-заявка</a:t>
            </a:r>
            <a:endParaRPr lang="ru-RU" sz="1400" dirty="0">
              <a:solidFill>
                <a:srgbClr val="516CD7"/>
              </a:solidFill>
              <a:latin typeface="DIN Pro Medium"/>
              <a:cs typeface="DIN Pro Medium"/>
            </a:endParaRPr>
          </a:p>
        </p:txBody>
      </p:sp>
      <p:cxnSp>
        <p:nvCxnSpPr>
          <p:cNvPr id="33" name="Прямая со стрелкой 32">
            <a:extLst>
              <a:ext uri="{FF2B5EF4-FFF2-40B4-BE49-F238E27FC236}">
                <a16:creationId xmlns="" xmlns:a16="http://schemas.microsoft.com/office/drawing/2014/main" id="{B4340674-BC97-40A7-9EA6-9BCC09EF959B}"/>
              </a:ext>
            </a:extLst>
          </p:cNvPr>
          <p:cNvCxnSpPr>
            <a:cxnSpLocks/>
          </p:cNvCxnSpPr>
          <p:nvPr/>
        </p:nvCxnSpPr>
        <p:spPr>
          <a:xfrm>
            <a:off x="3117745" y="4457890"/>
            <a:ext cx="335118" cy="0"/>
          </a:xfrm>
          <a:prstGeom prst="straightConnector1">
            <a:avLst/>
          </a:prstGeom>
          <a:ln w="28575">
            <a:solidFill>
              <a:srgbClr val="4A6DE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bject 20"/>
          <p:cNvSpPr txBox="1"/>
          <p:nvPr/>
        </p:nvSpPr>
        <p:spPr>
          <a:xfrm>
            <a:off x="3581960" y="3661140"/>
            <a:ext cx="1290982" cy="228909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ru-RU" sz="1400" dirty="0" smtClean="0">
                <a:solidFill>
                  <a:srgbClr val="516CD7"/>
                </a:solidFill>
                <a:latin typeface="DIN Pro Medium"/>
                <a:cs typeface="DIN Pro Medium"/>
              </a:rPr>
              <a:t>Условия</a:t>
            </a:r>
          </a:p>
        </p:txBody>
      </p:sp>
      <p:sp>
        <p:nvSpPr>
          <p:cNvPr id="35" name="object 20"/>
          <p:cNvSpPr txBox="1"/>
          <p:nvPr/>
        </p:nvSpPr>
        <p:spPr>
          <a:xfrm>
            <a:off x="9227819" y="3673403"/>
            <a:ext cx="1465660" cy="228909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ru-RU" sz="1400" dirty="0" smtClean="0">
                <a:solidFill>
                  <a:srgbClr val="516CD7"/>
                </a:solidFill>
                <a:latin typeface="DIN Pro Medium"/>
                <a:cs typeface="DIN Pro Medium"/>
              </a:rPr>
              <a:t>Финансирование</a:t>
            </a:r>
            <a:endParaRPr lang="ru-RU" sz="1400" dirty="0">
              <a:solidFill>
                <a:srgbClr val="516CD7"/>
              </a:solidFill>
              <a:latin typeface="DIN Pro Medium"/>
              <a:cs typeface="DIN Pro Medium"/>
            </a:endParaRPr>
          </a:p>
        </p:txBody>
      </p:sp>
      <p:sp>
        <p:nvSpPr>
          <p:cNvPr id="36" name="object 20"/>
          <p:cNvSpPr txBox="1"/>
          <p:nvPr/>
        </p:nvSpPr>
        <p:spPr>
          <a:xfrm>
            <a:off x="6415243" y="3661140"/>
            <a:ext cx="1710019" cy="228909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ru-RU" sz="1400" dirty="0" smtClean="0">
                <a:solidFill>
                  <a:srgbClr val="516CD7"/>
                </a:solidFill>
                <a:latin typeface="DIN Pro Medium"/>
                <a:cs typeface="DIN Pro Medium"/>
              </a:rPr>
              <a:t>Реестр требований</a:t>
            </a:r>
            <a:endParaRPr lang="ru-RU" sz="1400" dirty="0">
              <a:solidFill>
                <a:srgbClr val="516CD7"/>
              </a:solidFill>
              <a:latin typeface="DIN Pro Medium"/>
              <a:cs typeface="DIN Pro Medium"/>
            </a:endParaRPr>
          </a:p>
        </p:txBody>
      </p:sp>
      <p:cxnSp>
        <p:nvCxnSpPr>
          <p:cNvPr id="37" name="Прямая со стрелкой 36">
            <a:extLst>
              <a:ext uri="{FF2B5EF4-FFF2-40B4-BE49-F238E27FC236}">
                <a16:creationId xmlns="" xmlns:a16="http://schemas.microsoft.com/office/drawing/2014/main" id="{B4340674-BC97-40A7-9EA6-9BCC09EF959B}"/>
              </a:ext>
            </a:extLst>
          </p:cNvPr>
          <p:cNvCxnSpPr>
            <a:cxnSpLocks/>
          </p:cNvCxnSpPr>
          <p:nvPr/>
        </p:nvCxnSpPr>
        <p:spPr>
          <a:xfrm>
            <a:off x="5927215" y="4457890"/>
            <a:ext cx="335118" cy="0"/>
          </a:xfrm>
          <a:prstGeom prst="straightConnector1">
            <a:avLst/>
          </a:prstGeom>
          <a:ln w="28575">
            <a:solidFill>
              <a:srgbClr val="4A6DE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>
            <a:extLst>
              <a:ext uri="{FF2B5EF4-FFF2-40B4-BE49-F238E27FC236}">
                <a16:creationId xmlns="" xmlns:a16="http://schemas.microsoft.com/office/drawing/2014/main" id="{B4340674-BC97-40A7-9EA6-9BCC09EF959B}"/>
              </a:ext>
            </a:extLst>
          </p:cNvPr>
          <p:cNvCxnSpPr>
            <a:cxnSpLocks/>
          </p:cNvCxnSpPr>
          <p:nvPr/>
        </p:nvCxnSpPr>
        <p:spPr>
          <a:xfrm>
            <a:off x="8724309" y="4442536"/>
            <a:ext cx="335118" cy="0"/>
          </a:xfrm>
          <a:prstGeom prst="straightConnector1">
            <a:avLst/>
          </a:prstGeom>
          <a:ln w="28575">
            <a:solidFill>
              <a:srgbClr val="4A6DE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742223" y="4066821"/>
            <a:ext cx="1837787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400" dirty="0" smtClean="0">
                <a:solidFill>
                  <a:srgbClr val="354283"/>
                </a:solidFill>
                <a:latin typeface="DIN Pro Regular" panose="020B0504020101020102" pitchFamily="34" charset="0"/>
                <a:cs typeface="DIN Pro Regular" panose="020B0504020101020102" pitchFamily="34" charset="0"/>
              </a:rPr>
              <a:t>Поставщик формирует заявку на финансирование</a:t>
            </a:r>
            <a:endParaRPr lang="ru-RU" sz="1400" dirty="0">
              <a:solidFill>
                <a:srgbClr val="354283"/>
              </a:solidFill>
              <a:latin typeface="DIN Pro Regular" panose="020B0504020101020102" pitchFamily="34" charset="0"/>
              <a:cs typeface="DIN Pro Regular" panose="020B0504020101020102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477788" y="4066821"/>
            <a:ext cx="2219848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400" dirty="0" smtClean="0">
                <a:solidFill>
                  <a:srgbClr val="354283"/>
                </a:solidFill>
                <a:latin typeface="DIN Pro Regular" panose="020B0504020101020102" pitchFamily="34" charset="0"/>
                <a:cs typeface="DIN Pro Regular" panose="020B0504020101020102" pitchFamily="34" charset="0"/>
              </a:rPr>
              <a:t>Поставщик выбирает условия из предложений факторов на платформе</a:t>
            </a:r>
            <a:endParaRPr lang="ru-RU" sz="1400" dirty="0">
              <a:solidFill>
                <a:srgbClr val="354283"/>
              </a:solidFill>
              <a:latin typeface="DIN Pro Regular" panose="020B0504020101020102" pitchFamily="34" charset="0"/>
              <a:cs typeface="DIN Pro Regular" panose="020B0504020101020102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333558" y="4043671"/>
            <a:ext cx="234071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400" dirty="0" smtClean="0">
                <a:solidFill>
                  <a:srgbClr val="354283"/>
                </a:solidFill>
                <a:latin typeface="DIN Pro Medium" pitchFamily="34" charset="0"/>
                <a:cs typeface="DIN Pro Medium" pitchFamily="34" charset="0"/>
              </a:rPr>
              <a:t>Вы подписываете </a:t>
            </a:r>
            <a:r>
              <a:rPr lang="ru-RU" sz="1400" dirty="0" smtClean="0">
                <a:solidFill>
                  <a:srgbClr val="354283"/>
                </a:solidFill>
                <a:latin typeface="DIN Pro Regular" panose="020B0504020101020102" pitchFamily="34" charset="0"/>
                <a:cs typeface="DIN Pro Regular" panose="020B0504020101020102" pitchFamily="34" charset="0"/>
              </a:rPr>
              <a:t>созданный Поставщиком реестр требований               в Вашем ЭДО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9158368" y="4066162"/>
            <a:ext cx="230660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400" dirty="0" smtClean="0">
                <a:solidFill>
                  <a:srgbClr val="354283"/>
                </a:solidFill>
                <a:latin typeface="DIN Pro Regular" panose="020B0504020101020102" pitchFamily="34" charset="0"/>
                <a:cs typeface="DIN Pro Regular" panose="020B0504020101020102" pitchFamily="34" charset="0"/>
              </a:rPr>
              <a:t>Фактор перечисляет досрочную оплату на расчетный счет поставщика</a:t>
            </a:r>
          </a:p>
        </p:txBody>
      </p:sp>
      <p:pic>
        <p:nvPicPr>
          <p:cNvPr id="53" name="Рисунок 52">
            <a:extLst>
              <a:ext uri="{FF2B5EF4-FFF2-40B4-BE49-F238E27FC236}">
                <a16:creationId xmlns="" xmlns:a16="http://schemas.microsoft.com/office/drawing/2014/main" id="{64E03729-DA84-4FF9-A9CF-95856B686AB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0"/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5944" y="6153226"/>
            <a:ext cx="310881" cy="310881"/>
          </a:xfrm>
          <a:prstGeom prst="rect">
            <a:avLst/>
          </a:prstGeom>
        </p:spPr>
      </p:pic>
      <p:pic>
        <p:nvPicPr>
          <p:cNvPr id="55" name="Рисунок 54">
            <a:extLst>
              <a:ext uri="{FF2B5EF4-FFF2-40B4-BE49-F238E27FC236}">
                <a16:creationId xmlns="" xmlns:a16="http://schemas.microsoft.com/office/drawing/2014/main" id="{64E03729-DA84-4FF9-A9CF-95856B686AB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0"/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2978" y="6153226"/>
            <a:ext cx="310881" cy="310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3229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4"/>
          <p:cNvSpPr txBox="1">
            <a:spLocks/>
          </p:cNvSpPr>
          <p:nvPr/>
        </p:nvSpPr>
        <p:spPr>
          <a:xfrm>
            <a:off x="0" y="164052"/>
            <a:ext cx="12192000" cy="82731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kern="1200">
                <a:solidFill>
                  <a:srgbClr val="3368F2"/>
                </a:solidFill>
                <a:latin typeface="DIN Pro Bold" panose="020B0804020101020102" pitchFamily="34" charset="0"/>
                <a:ea typeface="+mj-ea"/>
                <a:cs typeface="DIN Pro Bold" panose="020B0804020101020102" pitchFamily="34" charset="0"/>
              </a:defRPr>
            </a:lvl1pPr>
          </a:lstStyle>
          <a:p>
            <a:pPr algn="ctr"/>
            <a:r>
              <a:rPr lang="ru-RU" sz="2800" spc="5" dirty="0" smtClean="0"/>
              <a:t>УЖЕ ОДОБРЕНЫ ЛИМИТЫ ВАШИМ КОНТРАГЕНТАМ</a:t>
            </a:r>
            <a:endParaRPr lang="ru-RU" sz="2800" spc="5" dirty="0"/>
          </a:p>
        </p:txBody>
      </p:sp>
      <p:sp>
        <p:nvSpPr>
          <p:cNvPr id="4" name="TextBox 3"/>
          <p:cNvSpPr txBox="1"/>
          <p:nvPr/>
        </p:nvSpPr>
        <p:spPr>
          <a:xfrm>
            <a:off x="1380993" y="1087027"/>
            <a:ext cx="477890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ru-RU" sz="1400" dirty="0">
                <a:solidFill>
                  <a:srgbClr val="354283"/>
                </a:solidFill>
                <a:latin typeface="DIN Pro Regular" pitchFamily="34" charset="0"/>
                <a:cs typeface="DIN Pro Regular" pitchFamily="34" charset="0"/>
              </a:rPr>
              <a:t>АО </a:t>
            </a:r>
            <a:r>
              <a:rPr lang="ru-RU" sz="1400" dirty="0" smtClean="0">
                <a:solidFill>
                  <a:srgbClr val="354283"/>
                </a:solidFill>
                <a:latin typeface="DIN Pro Regular" pitchFamily="34" charset="0"/>
                <a:cs typeface="DIN Pro Regular" pitchFamily="34" charset="0"/>
              </a:rPr>
              <a:t>------------------------ </a:t>
            </a:r>
            <a:r>
              <a:rPr lang="ru-RU" sz="1400" dirty="0">
                <a:solidFill>
                  <a:srgbClr val="354283"/>
                </a:solidFill>
                <a:latin typeface="DIN Pro Regular" pitchFamily="34" charset="0"/>
                <a:cs typeface="DIN Pro Regular" pitchFamily="34" charset="0"/>
              </a:rPr>
              <a:t>- 160 млн </a:t>
            </a:r>
          </a:p>
          <a:p>
            <a:pPr>
              <a:lnSpc>
                <a:spcPct val="200000"/>
              </a:lnSpc>
            </a:pPr>
            <a:r>
              <a:rPr lang="ru-RU" sz="1400" dirty="0">
                <a:solidFill>
                  <a:srgbClr val="354283"/>
                </a:solidFill>
                <a:latin typeface="DIN Pro Regular" pitchFamily="34" charset="0"/>
                <a:cs typeface="DIN Pro Regular" pitchFamily="34" charset="0"/>
              </a:rPr>
              <a:t>ООО </a:t>
            </a:r>
            <a:r>
              <a:rPr lang="ru-RU" sz="1400" dirty="0" smtClean="0">
                <a:solidFill>
                  <a:srgbClr val="354283"/>
                </a:solidFill>
                <a:latin typeface="DIN Pro Regular" pitchFamily="34" charset="0"/>
                <a:cs typeface="DIN Pro Regular" pitchFamily="34" charset="0"/>
              </a:rPr>
              <a:t>---------------------- </a:t>
            </a:r>
            <a:r>
              <a:rPr lang="ru-RU" sz="1400" dirty="0">
                <a:solidFill>
                  <a:srgbClr val="354283"/>
                </a:solidFill>
                <a:latin typeface="DIN Pro Regular" pitchFamily="34" charset="0"/>
                <a:cs typeface="DIN Pro Regular" pitchFamily="34" charset="0"/>
              </a:rPr>
              <a:t>- 152 млн</a:t>
            </a:r>
          </a:p>
          <a:p>
            <a:pPr>
              <a:lnSpc>
                <a:spcPct val="200000"/>
              </a:lnSpc>
            </a:pPr>
            <a:r>
              <a:rPr lang="ru-RU" sz="1400" dirty="0">
                <a:solidFill>
                  <a:srgbClr val="354283"/>
                </a:solidFill>
                <a:latin typeface="DIN Pro Regular" pitchFamily="34" charset="0"/>
                <a:cs typeface="DIN Pro Regular" pitchFamily="34" charset="0"/>
              </a:rPr>
              <a:t>ООО </a:t>
            </a:r>
            <a:r>
              <a:rPr lang="ru-RU" sz="1400" dirty="0" smtClean="0">
                <a:solidFill>
                  <a:srgbClr val="354283"/>
                </a:solidFill>
                <a:latin typeface="DIN Pro Regular" pitchFamily="34" charset="0"/>
                <a:cs typeface="DIN Pro Regular" pitchFamily="34" charset="0"/>
              </a:rPr>
              <a:t>------------------------------- - </a:t>
            </a:r>
            <a:r>
              <a:rPr lang="ru-RU" sz="1400" dirty="0">
                <a:solidFill>
                  <a:srgbClr val="354283"/>
                </a:solidFill>
                <a:latin typeface="DIN Pro Regular" pitchFamily="34" charset="0"/>
                <a:cs typeface="DIN Pro Regular" pitchFamily="34" charset="0"/>
              </a:rPr>
              <a:t>72 млн </a:t>
            </a:r>
          </a:p>
          <a:p>
            <a:pPr>
              <a:lnSpc>
                <a:spcPct val="200000"/>
              </a:lnSpc>
            </a:pPr>
            <a:r>
              <a:rPr lang="ru-RU" sz="1400" dirty="0">
                <a:solidFill>
                  <a:srgbClr val="354283"/>
                </a:solidFill>
                <a:latin typeface="DIN Pro Regular" pitchFamily="34" charset="0"/>
                <a:cs typeface="DIN Pro Regular" pitchFamily="34" charset="0"/>
              </a:rPr>
              <a:t>ООО </a:t>
            </a:r>
            <a:r>
              <a:rPr lang="ru-RU" sz="1400" dirty="0" smtClean="0">
                <a:solidFill>
                  <a:srgbClr val="354283"/>
                </a:solidFill>
                <a:latin typeface="DIN Pro Regular" pitchFamily="34" charset="0"/>
                <a:cs typeface="DIN Pro Regular" pitchFamily="34" charset="0"/>
              </a:rPr>
              <a:t>--------------------- - </a:t>
            </a:r>
            <a:r>
              <a:rPr lang="ru-RU" sz="1400" dirty="0">
                <a:solidFill>
                  <a:srgbClr val="354283"/>
                </a:solidFill>
                <a:latin typeface="DIN Pro Regular" pitchFamily="34" charset="0"/>
                <a:cs typeface="DIN Pro Regular" pitchFamily="34" charset="0"/>
              </a:rPr>
              <a:t>48 млн </a:t>
            </a:r>
          </a:p>
          <a:p>
            <a:pPr>
              <a:lnSpc>
                <a:spcPct val="200000"/>
              </a:lnSpc>
            </a:pPr>
            <a:r>
              <a:rPr lang="ru-RU" sz="1400" dirty="0">
                <a:solidFill>
                  <a:srgbClr val="354283"/>
                </a:solidFill>
                <a:latin typeface="DIN Pro Regular" pitchFamily="34" charset="0"/>
                <a:cs typeface="DIN Pro Regular" pitchFamily="34" charset="0"/>
              </a:rPr>
              <a:t>ООО </a:t>
            </a:r>
            <a:r>
              <a:rPr lang="ru-RU" sz="1400" dirty="0" smtClean="0">
                <a:solidFill>
                  <a:srgbClr val="354283"/>
                </a:solidFill>
                <a:latin typeface="DIN Pro Regular" pitchFamily="34" charset="0"/>
                <a:cs typeface="DIN Pro Regular" pitchFamily="34" charset="0"/>
              </a:rPr>
              <a:t>--------------------- </a:t>
            </a:r>
            <a:r>
              <a:rPr lang="ru-RU" sz="1400" dirty="0">
                <a:solidFill>
                  <a:srgbClr val="354283"/>
                </a:solidFill>
                <a:latin typeface="DIN Pro Regular" pitchFamily="34" charset="0"/>
                <a:cs typeface="DIN Pro Regular" pitchFamily="34" charset="0"/>
              </a:rPr>
              <a:t>47 млн </a:t>
            </a:r>
          </a:p>
          <a:p>
            <a:pPr>
              <a:lnSpc>
                <a:spcPct val="200000"/>
              </a:lnSpc>
            </a:pPr>
            <a:r>
              <a:rPr lang="ru-RU" sz="1400" dirty="0">
                <a:solidFill>
                  <a:srgbClr val="354283"/>
                </a:solidFill>
                <a:latin typeface="DIN Pro Regular" pitchFamily="34" charset="0"/>
                <a:cs typeface="DIN Pro Regular" pitchFamily="34" charset="0"/>
              </a:rPr>
              <a:t>ООО </a:t>
            </a:r>
            <a:r>
              <a:rPr lang="ru-RU" sz="1400" dirty="0" smtClean="0">
                <a:solidFill>
                  <a:srgbClr val="354283"/>
                </a:solidFill>
                <a:latin typeface="DIN Pro Regular" pitchFamily="34" charset="0"/>
                <a:cs typeface="DIN Pro Regular" pitchFamily="34" charset="0"/>
              </a:rPr>
              <a:t>--------------------- - </a:t>
            </a:r>
            <a:r>
              <a:rPr lang="ru-RU" sz="1400" dirty="0">
                <a:solidFill>
                  <a:srgbClr val="354283"/>
                </a:solidFill>
                <a:latin typeface="DIN Pro Regular" pitchFamily="34" charset="0"/>
                <a:cs typeface="DIN Pro Regular" pitchFamily="34" charset="0"/>
              </a:rPr>
              <a:t>33 млн</a:t>
            </a:r>
          </a:p>
          <a:p>
            <a:pPr>
              <a:lnSpc>
                <a:spcPct val="200000"/>
              </a:lnSpc>
            </a:pPr>
            <a:r>
              <a:rPr lang="ru-RU" sz="1400" dirty="0">
                <a:solidFill>
                  <a:srgbClr val="354283"/>
                </a:solidFill>
                <a:latin typeface="DIN Pro Regular" pitchFamily="34" charset="0"/>
                <a:cs typeface="DIN Pro Regular" pitchFamily="34" charset="0"/>
              </a:rPr>
              <a:t>ООО </a:t>
            </a:r>
            <a:r>
              <a:rPr lang="ru-RU" sz="1400" dirty="0" smtClean="0">
                <a:solidFill>
                  <a:srgbClr val="354283"/>
                </a:solidFill>
                <a:latin typeface="DIN Pro Regular" pitchFamily="34" charset="0"/>
                <a:cs typeface="DIN Pro Regular" pitchFamily="34" charset="0"/>
              </a:rPr>
              <a:t>----------------------- - </a:t>
            </a:r>
            <a:r>
              <a:rPr lang="ru-RU" sz="1400" dirty="0">
                <a:solidFill>
                  <a:srgbClr val="354283"/>
                </a:solidFill>
                <a:latin typeface="DIN Pro Regular" pitchFamily="34" charset="0"/>
                <a:cs typeface="DIN Pro Regular" pitchFamily="34" charset="0"/>
              </a:rPr>
              <a:t>25 млн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65231" y="1087027"/>
            <a:ext cx="477890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ru-RU" sz="1400" dirty="0">
                <a:solidFill>
                  <a:srgbClr val="354283"/>
                </a:solidFill>
                <a:latin typeface="DIN Pro Regular" pitchFamily="34" charset="0"/>
                <a:cs typeface="DIN Pro Regular" pitchFamily="34" charset="0"/>
              </a:rPr>
              <a:t>ООО </a:t>
            </a:r>
            <a:r>
              <a:rPr lang="ru-RU" sz="1400" dirty="0" smtClean="0">
                <a:solidFill>
                  <a:srgbClr val="354283"/>
                </a:solidFill>
                <a:latin typeface="DIN Pro Regular" pitchFamily="34" charset="0"/>
                <a:cs typeface="DIN Pro Regular" pitchFamily="34" charset="0"/>
              </a:rPr>
              <a:t>-------------------- </a:t>
            </a:r>
            <a:r>
              <a:rPr lang="ru-RU" sz="1400" dirty="0">
                <a:solidFill>
                  <a:srgbClr val="354283"/>
                </a:solidFill>
                <a:latin typeface="DIN Pro Regular" pitchFamily="34" charset="0"/>
                <a:cs typeface="DIN Pro Regular" pitchFamily="34" charset="0"/>
              </a:rPr>
              <a:t>24 млн</a:t>
            </a:r>
          </a:p>
          <a:p>
            <a:pPr>
              <a:lnSpc>
                <a:spcPct val="200000"/>
              </a:lnSpc>
            </a:pPr>
            <a:r>
              <a:rPr lang="ru-RU" sz="1400" dirty="0">
                <a:solidFill>
                  <a:srgbClr val="354283"/>
                </a:solidFill>
                <a:latin typeface="DIN Pro Regular" pitchFamily="34" charset="0"/>
                <a:cs typeface="DIN Pro Regular" pitchFamily="34" charset="0"/>
              </a:rPr>
              <a:t>ООО </a:t>
            </a:r>
            <a:r>
              <a:rPr lang="ru-RU" sz="1400" dirty="0" smtClean="0">
                <a:solidFill>
                  <a:srgbClr val="354283"/>
                </a:solidFill>
                <a:latin typeface="DIN Pro Regular" pitchFamily="34" charset="0"/>
                <a:cs typeface="DIN Pro Regular" pitchFamily="34" charset="0"/>
              </a:rPr>
              <a:t>------------------- - </a:t>
            </a:r>
            <a:r>
              <a:rPr lang="ru-RU" sz="1400" dirty="0">
                <a:solidFill>
                  <a:srgbClr val="354283"/>
                </a:solidFill>
                <a:latin typeface="DIN Pro Regular" pitchFamily="34" charset="0"/>
                <a:cs typeface="DIN Pro Regular" pitchFamily="34" charset="0"/>
              </a:rPr>
              <a:t>14 млн </a:t>
            </a:r>
          </a:p>
          <a:p>
            <a:pPr>
              <a:lnSpc>
                <a:spcPct val="200000"/>
              </a:lnSpc>
            </a:pPr>
            <a:r>
              <a:rPr lang="ru-RU" sz="1400" dirty="0">
                <a:solidFill>
                  <a:srgbClr val="354283"/>
                </a:solidFill>
                <a:latin typeface="DIN Pro Regular" pitchFamily="34" charset="0"/>
                <a:cs typeface="DIN Pro Regular" pitchFamily="34" charset="0"/>
              </a:rPr>
              <a:t>ООО </a:t>
            </a:r>
            <a:r>
              <a:rPr lang="ru-RU" sz="1400" dirty="0" smtClean="0">
                <a:solidFill>
                  <a:srgbClr val="354283"/>
                </a:solidFill>
                <a:latin typeface="DIN Pro Regular" pitchFamily="34" charset="0"/>
                <a:cs typeface="DIN Pro Regular" pitchFamily="34" charset="0"/>
              </a:rPr>
              <a:t>-------------------------- - </a:t>
            </a:r>
            <a:r>
              <a:rPr lang="ru-RU" sz="1400" dirty="0">
                <a:solidFill>
                  <a:srgbClr val="354283"/>
                </a:solidFill>
                <a:latin typeface="DIN Pro Regular" pitchFamily="34" charset="0"/>
                <a:cs typeface="DIN Pro Regular" pitchFamily="34" charset="0"/>
              </a:rPr>
              <a:t>11 млн </a:t>
            </a:r>
          </a:p>
          <a:p>
            <a:pPr>
              <a:lnSpc>
                <a:spcPct val="200000"/>
              </a:lnSpc>
            </a:pPr>
            <a:r>
              <a:rPr lang="ru-RU" sz="1400" dirty="0">
                <a:solidFill>
                  <a:srgbClr val="354283"/>
                </a:solidFill>
                <a:latin typeface="DIN Pro Regular" pitchFamily="34" charset="0"/>
                <a:cs typeface="DIN Pro Regular" pitchFamily="34" charset="0"/>
              </a:rPr>
              <a:t>ООО </a:t>
            </a:r>
            <a:r>
              <a:rPr lang="ru-RU" sz="1400" dirty="0" smtClean="0">
                <a:solidFill>
                  <a:srgbClr val="354283"/>
                </a:solidFill>
                <a:latin typeface="DIN Pro Regular" pitchFamily="34" charset="0"/>
                <a:cs typeface="DIN Pro Regular" pitchFamily="34" charset="0"/>
              </a:rPr>
              <a:t>----------------- - </a:t>
            </a:r>
            <a:r>
              <a:rPr lang="ru-RU" sz="1400" dirty="0">
                <a:solidFill>
                  <a:srgbClr val="354283"/>
                </a:solidFill>
                <a:latin typeface="DIN Pro Regular" pitchFamily="34" charset="0"/>
                <a:cs typeface="DIN Pro Regular" pitchFamily="34" charset="0"/>
              </a:rPr>
              <a:t>9 млн </a:t>
            </a:r>
          </a:p>
          <a:p>
            <a:pPr>
              <a:lnSpc>
                <a:spcPct val="200000"/>
              </a:lnSpc>
            </a:pPr>
            <a:r>
              <a:rPr lang="ru-RU" sz="1400" dirty="0">
                <a:solidFill>
                  <a:srgbClr val="354283"/>
                </a:solidFill>
                <a:latin typeface="DIN Pro Regular" pitchFamily="34" charset="0"/>
                <a:cs typeface="DIN Pro Regular" pitchFamily="34" charset="0"/>
              </a:rPr>
              <a:t>ООО </a:t>
            </a:r>
            <a:r>
              <a:rPr lang="ru-RU" sz="1400" dirty="0" smtClean="0">
                <a:solidFill>
                  <a:srgbClr val="354283"/>
                </a:solidFill>
                <a:latin typeface="DIN Pro Regular" pitchFamily="34" charset="0"/>
                <a:cs typeface="DIN Pro Regular" pitchFamily="34" charset="0"/>
              </a:rPr>
              <a:t>-------------- - </a:t>
            </a:r>
            <a:r>
              <a:rPr lang="ru-RU" sz="1400" dirty="0">
                <a:solidFill>
                  <a:srgbClr val="354283"/>
                </a:solidFill>
                <a:latin typeface="DIN Pro Regular" pitchFamily="34" charset="0"/>
                <a:cs typeface="DIN Pro Regular" pitchFamily="34" charset="0"/>
              </a:rPr>
              <a:t>6 млн </a:t>
            </a:r>
          </a:p>
          <a:p>
            <a:pPr>
              <a:lnSpc>
                <a:spcPct val="200000"/>
              </a:lnSpc>
            </a:pPr>
            <a:r>
              <a:rPr lang="ru-RU" sz="1400" dirty="0">
                <a:solidFill>
                  <a:srgbClr val="354283"/>
                </a:solidFill>
                <a:latin typeface="DIN Pro Regular" pitchFamily="34" charset="0"/>
                <a:cs typeface="DIN Pro Regular" pitchFamily="34" charset="0"/>
              </a:rPr>
              <a:t>ООО </a:t>
            </a:r>
            <a:r>
              <a:rPr lang="ru-RU" sz="1400" dirty="0" smtClean="0">
                <a:solidFill>
                  <a:srgbClr val="354283"/>
                </a:solidFill>
                <a:latin typeface="DIN Pro Regular" pitchFamily="34" charset="0"/>
                <a:cs typeface="DIN Pro Regular" pitchFamily="34" charset="0"/>
              </a:rPr>
              <a:t>---------------------- - </a:t>
            </a:r>
            <a:r>
              <a:rPr lang="ru-RU" sz="1400" dirty="0">
                <a:solidFill>
                  <a:srgbClr val="354283"/>
                </a:solidFill>
                <a:latin typeface="DIN Pro Regular" pitchFamily="34" charset="0"/>
                <a:cs typeface="DIN Pro Regular" pitchFamily="34" charset="0"/>
              </a:rPr>
              <a:t>5 млн </a:t>
            </a:r>
          </a:p>
          <a:p>
            <a:pPr>
              <a:lnSpc>
                <a:spcPct val="200000"/>
              </a:lnSpc>
            </a:pPr>
            <a:r>
              <a:rPr lang="ru-RU" sz="1400" dirty="0">
                <a:solidFill>
                  <a:srgbClr val="354283"/>
                </a:solidFill>
                <a:latin typeface="DIN Pro Regular" pitchFamily="34" charset="0"/>
                <a:cs typeface="DIN Pro Regular" pitchFamily="34" charset="0"/>
              </a:rPr>
              <a:t>ООО </a:t>
            </a:r>
            <a:r>
              <a:rPr lang="ru-RU" sz="1400" dirty="0" smtClean="0">
                <a:solidFill>
                  <a:srgbClr val="354283"/>
                </a:solidFill>
                <a:latin typeface="DIN Pro Regular" pitchFamily="34" charset="0"/>
                <a:cs typeface="DIN Pro Regular" pitchFamily="34" charset="0"/>
              </a:rPr>
              <a:t>---------------- - </a:t>
            </a:r>
            <a:r>
              <a:rPr lang="ru-RU" sz="1400" dirty="0">
                <a:solidFill>
                  <a:srgbClr val="354283"/>
                </a:solidFill>
                <a:latin typeface="DIN Pro Regular" pitchFamily="34" charset="0"/>
                <a:cs typeface="DIN Pro Regular" pitchFamily="34" charset="0"/>
              </a:rPr>
              <a:t>4 млн 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892693" y="1592207"/>
            <a:ext cx="10438922" cy="0"/>
          </a:xfrm>
          <a:prstGeom prst="line">
            <a:avLst/>
          </a:prstGeom>
          <a:ln>
            <a:solidFill>
              <a:srgbClr val="B3BA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892693" y="2043619"/>
            <a:ext cx="10438922" cy="0"/>
          </a:xfrm>
          <a:prstGeom prst="line">
            <a:avLst/>
          </a:prstGeom>
          <a:ln>
            <a:solidFill>
              <a:srgbClr val="B3BA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892693" y="2448733"/>
            <a:ext cx="10438922" cy="0"/>
          </a:xfrm>
          <a:prstGeom prst="line">
            <a:avLst/>
          </a:prstGeom>
          <a:ln>
            <a:solidFill>
              <a:srgbClr val="B3BA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892693" y="2876997"/>
            <a:ext cx="10438922" cy="0"/>
          </a:xfrm>
          <a:prstGeom prst="line">
            <a:avLst/>
          </a:prstGeom>
          <a:ln>
            <a:solidFill>
              <a:srgbClr val="B3BA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892693" y="3293685"/>
            <a:ext cx="10438922" cy="0"/>
          </a:xfrm>
          <a:prstGeom prst="line">
            <a:avLst/>
          </a:prstGeom>
          <a:ln>
            <a:solidFill>
              <a:srgbClr val="B3BA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892693" y="3745098"/>
            <a:ext cx="10438922" cy="0"/>
          </a:xfrm>
          <a:prstGeom prst="line">
            <a:avLst/>
          </a:prstGeom>
          <a:ln>
            <a:solidFill>
              <a:srgbClr val="B3BA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6159895" y="1215339"/>
            <a:ext cx="0" cy="2912714"/>
          </a:xfrm>
          <a:prstGeom prst="line">
            <a:avLst/>
          </a:prstGeom>
          <a:ln>
            <a:solidFill>
              <a:srgbClr val="B3BA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132066" y="5721786"/>
            <a:ext cx="10058400" cy="6980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buClr>
                <a:srgbClr val="354283"/>
              </a:buClr>
            </a:pPr>
            <a:r>
              <a:rPr lang="ru-RU" sz="1400" dirty="0" smtClean="0">
                <a:solidFill>
                  <a:srgbClr val="354283"/>
                </a:solidFill>
                <a:latin typeface="DIN Pro Regular" panose="020B0504020101020102" pitchFamily="34" charset="0"/>
                <a:cs typeface="DIN Pro Regular" panose="020B0504020101020102" pitchFamily="34" charset="0"/>
              </a:rPr>
              <a:t>Указанные условия уже установлены Партнером платформы. После оформления онлайн-заявки на </a:t>
            </a:r>
            <a:r>
              <a:rPr lang="ru-RU" sz="1400" dirty="0" smtClean="0">
                <a:solidFill>
                  <a:srgbClr val="354283"/>
                </a:solidFill>
                <a:latin typeface="DIN Pro Regular" panose="020B0504020101020102" pitchFamily="34" charset="0"/>
                <a:cs typeface="DIN Pro Regular" panose="020B0504020101020102" pitchFamily="34" charset="0"/>
                <a:hlinkClick r:id="rId2"/>
              </a:rPr>
              <a:t>платформе</a:t>
            </a:r>
            <a:r>
              <a:rPr lang="ru-RU" sz="1400" dirty="0" smtClean="0">
                <a:solidFill>
                  <a:srgbClr val="354283"/>
                </a:solidFill>
                <a:latin typeface="DIN Pro Regular" panose="020B0504020101020102" pitchFamily="34" charset="0"/>
                <a:cs typeface="DIN Pro Regular" panose="020B0504020101020102" pitchFamily="34" charset="0"/>
              </a:rPr>
              <a:t> Поставщик получит предложения всех факторов и сможет выбрать лучшие условия финансирования</a:t>
            </a:r>
            <a:endParaRPr lang="ru-RU" sz="1400" dirty="0">
              <a:solidFill>
                <a:srgbClr val="354283"/>
              </a:solidFill>
              <a:latin typeface="DIN Pro Regular" panose="020B0504020101020102" pitchFamily="34" charset="0"/>
              <a:cs typeface="DIN Pro Regular" panose="020B0504020101020102" pitchFamily="34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 flipV="1">
            <a:off x="4598973" y="4615041"/>
            <a:ext cx="3047171" cy="839879"/>
          </a:xfrm>
          <a:prstGeom prst="roundRect">
            <a:avLst>
              <a:gd name="adj" fmla="val 6250"/>
            </a:avLst>
          </a:prstGeom>
          <a:solidFill>
            <a:schemeClr val="bg1"/>
          </a:solidFill>
          <a:ln w="19050">
            <a:solidFill>
              <a:srgbClr val="354283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5140362" y="4509772"/>
            <a:ext cx="2041808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1400" dirty="0">
                <a:solidFill>
                  <a:srgbClr val="354283"/>
                </a:solidFill>
                <a:latin typeface="DIN Pro Medium" pitchFamily="34" charset="0"/>
                <a:cs typeface="DIN Pro Medium" pitchFamily="34" charset="0"/>
              </a:rPr>
              <a:t>Объем 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 flipV="1">
            <a:off x="8319178" y="4615041"/>
            <a:ext cx="3047171" cy="839879"/>
          </a:xfrm>
          <a:prstGeom prst="roundRect">
            <a:avLst>
              <a:gd name="adj" fmla="val 6250"/>
            </a:avLst>
          </a:prstGeom>
          <a:solidFill>
            <a:schemeClr val="bg1"/>
          </a:solidFill>
          <a:ln w="19050">
            <a:solidFill>
              <a:srgbClr val="354283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8800076" y="4509773"/>
            <a:ext cx="2041808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1400" dirty="0" smtClean="0">
                <a:solidFill>
                  <a:srgbClr val="354283"/>
                </a:solidFill>
                <a:latin typeface="DIN Pro Medium" pitchFamily="34" charset="0"/>
                <a:cs typeface="DIN Pro Medium" pitchFamily="34" charset="0"/>
              </a:rPr>
              <a:t>Срок</a:t>
            </a:r>
            <a:endParaRPr lang="ru-RU" sz="1400" dirty="0">
              <a:solidFill>
                <a:srgbClr val="354283"/>
              </a:solidFill>
              <a:latin typeface="DIN Pro Medium" pitchFamily="34" charset="0"/>
              <a:cs typeface="DIN Pro Medium" pitchFamily="34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 flipV="1">
            <a:off x="981925" y="4615041"/>
            <a:ext cx="3047171" cy="839879"/>
          </a:xfrm>
          <a:prstGeom prst="roundRect">
            <a:avLst>
              <a:gd name="adj" fmla="val 6250"/>
            </a:avLst>
          </a:prstGeom>
          <a:solidFill>
            <a:schemeClr val="bg1"/>
          </a:solidFill>
          <a:ln w="19050">
            <a:solidFill>
              <a:srgbClr val="354283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object 28"/>
          <p:cNvSpPr txBox="1">
            <a:spLocks/>
          </p:cNvSpPr>
          <p:nvPr/>
        </p:nvSpPr>
        <p:spPr>
          <a:xfrm>
            <a:off x="1279557" y="4870530"/>
            <a:ext cx="2424944" cy="320601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kern="1200">
                <a:solidFill>
                  <a:srgbClr val="3368F2"/>
                </a:solidFill>
                <a:latin typeface="DIN Pro Bold" panose="020B0804020101020102" pitchFamily="34" charset="0"/>
                <a:ea typeface="+mj-ea"/>
                <a:cs typeface="DIN Pro Bold" panose="020B0804020101020102" pitchFamily="34" charset="0"/>
              </a:defRPr>
            </a:lvl1pPr>
          </a:lstStyle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1400" spc="85" dirty="0" smtClean="0">
                <a:solidFill>
                  <a:srgbClr val="3368F1"/>
                </a:solidFill>
                <a:latin typeface="DIN Pro Bold"/>
                <a:cs typeface="DIN Pro Bold"/>
              </a:rPr>
              <a:t>от</a:t>
            </a:r>
            <a:r>
              <a:rPr lang="ru-RU" sz="2000" spc="85" dirty="0" smtClean="0">
                <a:solidFill>
                  <a:srgbClr val="3368F1"/>
                </a:solidFill>
                <a:latin typeface="DIN Pro Bold"/>
                <a:cs typeface="DIN Pro Bold"/>
              </a:rPr>
              <a:t> 11,5% </a:t>
            </a:r>
            <a:r>
              <a:rPr lang="ru-RU" sz="1400" spc="85" dirty="0" smtClean="0">
                <a:solidFill>
                  <a:srgbClr val="3368F1"/>
                </a:solidFill>
                <a:latin typeface="DIN Pro Bold"/>
                <a:cs typeface="DIN Pro Bold"/>
              </a:rPr>
              <a:t>годовых</a:t>
            </a:r>
            <a:endParaRPr lang="ru-RU" sz="1400" dirty="0">
              <a:latin typeface="DIN Pro Bold"/>
              <a:cs typeface="DIN Pro Bold"/>
            </a:endParaRPr>
          </a:p>
        </p:txBody>
      </p:sp>
      <p:sp>
        <p:nvSpPr>
          <p:cNvPr id="24" name="object 28"/>
          <p:cNvSpPr txBox="1">
            <a:spLocks/>
          </p:cNvSpPr>
          <p:nvPr/>
        </p:nvSpPr>
        <p:spPr>
          <a:xfrm>
            <a:off x="4873937" y="4870529"/>
            <a:ext cx="2460736" cy="320601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kern="1200">
                <a:solidFill>
                  <a:srgbClr val="3368F2"/>
                </a:solidFill>
                <a:latin typeface="DIN Pro Bold" panose="020B0804020101020102" pitchFamily="34" charset="0"/>
                <a:ea typeface="+mj-ea"/>
                <a:cs typeface="DIN Pro Bold" panose="020B0804020101020102" pitchFamily="34" charset="0"/>
              </a:defRPr>
            </a:lvl1pPr>
          </a:lstStyle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1400" spc="85" dirty="0" smtClean="0">
                <a:solidFill>
                  <a:srgbClr val="3368F1"/>
                </a:solidFill>
                <a:latin typeface="DIN Pro Bold"/>
                <a:cs typeface="DIN Pro Bold"/>
              </a:rPr>
              <a:t>до </a:t>
            </a:r>
            <a:r>
              <a:rPr lang="ru-RU" sz="2000" spc="85" dirty="0" smtClean="0">
                <a:solidFill>
                  <a:srgbClr val="3368F1"/>
                </a:solidFill>
                <a:latin typeface="DIN Pro Bold"/>
                <a:cs typeface="DIN Pro Bold"/>
              </a:rPr>
              <a:t>100%</a:t>
            </a:r>
            <a:r>
              <a:rPr lang="ru-RU" sz="1600" spc="85" dirty="0" smtClean="0">
                <a:solidFill>
                  <a:srgbClr val="3368F1"/>
                </a:solidFill>
                <a:latin typeface="DIN Pro Bold"/>
                <a:cs typeface="DIN Pro Bold"/>
              </a:rPr>
              <a:t> </a:t>
            </a:r>
            <a:endParaRPr lang="ru-RU" sz="1600" dirty="0">
              <a:latin typeface="DIN Pro Bold"/>
              <a:cs typeface="DIN Pro Bold"/>
            </a:endParaRPr>
          </a:p>
        </p:txBody>
      </p:sp>
      <p:sp>
        <p:nvSpPr>
          <p:cNvPr id="25" name="object 28"/>
          <p:cNvSpPr txBox="1">
            <a:spLocks/>
          </p:cNvSpPr>
          <p:nvPr/>
        </p:nvSpPr>
        <p:spPr>
          <a:xfrm>
            <a:off x="8599688" y="4870529"/>
            <a:ext cx="2475678" cy="320601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kern="1200">
                <a:solidFill>
                  <a:srgbClr val="3368F2"/>
                </a:solidFill>
                <a:latin typeface="DIN Pro Bold" panose="020B0804020101020102" pitchFamily="34" charset="0"/>
                <a:ea typeface="+mj-ea"/>
                <a:cs typeface="DIN Pro Bold" panose="020B0804020101020102" pitchFamily="34" charset="0"/>
              </a:defRPr>
            </a:lvl1pPr>
          </a:lstStyle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1400" spc="85" dirty="0" smtClean="0">
                <a:solidFill>
                  <a:srgbClr val="3368F1"/>
                </a:solidFill>
                <a:latin typeface="DIN Pro Bold"/>
                <a:cs typeface="DIN Pro Bold"/>
              </a:rPr>
              <a:t>до </a:t>
            </a:r>
            <a:r>
              <a:rPr lang="ru-RU" sz="2000" spc="85" dirty="0" smtClean="0">
                <a:solidFill>
                  <a:srgbClr val="3368F1"/>
                </a:solidFill>
                <a:latin typeface="DIN Pro Bold"/>
                <a:cs typeface="DIN Pro Bold"/>
              </a:rPr>
              <a:t>180</a:t>
            </a:r>
            <a:r>
              <a:rPr lang="ru-RU" sz="1800" spc="85" dirty="0" smtClean="0">
                <a:solidFill>
                  <a:srgbClr val="3368F1"/>
                </a:solidFill>
                <a:latin typeface="DIN Pro Bold"/>
                <a:cs typeface="DIN Pro Bold"/>
              </a:rPr>
              <a:t> </a:t>
            </a:r>
            <a:r>
              <a:rPr lang="ru-RU" sz="1400" spc="85" dirty="0" smtClean="0">
                <a:solidFill>
                  <a:srgbClr val="3368F1"/>
                </a:solidFill>
                <a:latin typeface="DIN Pro Bold"/>
                <a:cs typeface="DIN Pro Bold"/>
              </a:rPr>
              <a:t>дней </a:t>
            </a:r>
            <a:endParaRPr lang="ru-RU" sz="1400" dirty="0">
              <a:latin typeface="DIN Pro Bold"/>
              <a:cs typeface="DIN Pro Bold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462823" y="4509773"/>
            <a:ext cx="2041808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1400" dirty="0" smtClean="0">
                <a:solidFill>
                  <a:srgbClr val="354283"/>
                </a:solidFill>
                <a:latin typeface="DIN Pro Medium" pitchFamily="34" charset="0"/>
                <a:cs typeface="DIN Pro Medium" pitchFamily="34" charset="0"/>
              </a:rPr>
              <a:t>Ставка</a:t>
            </a:r>
            <a:endParaRPr lang="ru-RU" sz="1400" dirty="0">
              <a:solidFill>
                <a:srgbClr val="354283"/>
              </a:solidFill>
              <a:latin typeface="DIN Pro Medium" pitchFamily="34" charset="0"/>
              <a:cs typeface="DIN Pro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5918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Скругленный прямоугольник 29"/>
          <p:cNvSpPr/>
          <p:nvPr/>
        </p:nvSpPr>
        <p:spPr>
          <a:xfrm>
            <a:off x="532434" y="1475684"/>
            <a:ext cx="11146421" cy="1950433"/>
          </a:xfrm>
          <a:prstGeom prst="roundRect">
            <a:avLst>
              <a:gd name="adj" fmla="val 6275"/>
            </a:avLst>
          </a:prstGeom>
          <a:solidFill>
            <a:schemeClr val="bg1"/>
          </a:solidFill>
          <a:ln>
            <a:solidFill>
              <a:srgbClr val="BCBBBB"/>
            </a:solidFill>
          </a:ln>
          <a:effectLst>
            <a:outerShdw blurRad="50800" dist="38100" dir="2700000" algn="tl" rotWithShape="0">
              <a:prstClr val="black">
                <a:alpha val="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9" name="Picture 2" descr="C:\Users\Eren\OneDrive\Рабочий стол\Маркетинг\Коммуникация\Факторы\Логотипы\absolutf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254" y="2056730"/>
            <a:ext cx="576384" cy="609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3" descr="C:\Users\Eren\OneDrive\Рабочий стол\Маркетинг\Коммуникация\Факторы\Логотипы\moskommerc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6565" y="2056730"/>
            <a:ext cx="600900" cy="635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4" descr="C:\Users\Eren\OneDrive\Рабочий стол\Маркетинг\Коммуникация\Факторы\Логотипы\smp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271" y="2124448"/>
            <a:ext cx="844067" cy="516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5" descr="C:\Users\Eren\OneDrive\Рабочий стол\Маркетинг\Коммуникация\Факторы\Логотипы\topcom.pn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493" y="2065895"/>
            <a:ext cx="671027" cy="709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6" descr="C:\Users\Eren\OneDrive\Рабочий стол\Маркетинг\Коммуникация\Факторы\Логотипы\sibsocbank.png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2765" y="2059589"/>
            <a:ext cx="551326" cy="583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5" name="object 11"/>
          <p:cNvSpPr txBox="1"/>
          <p:nvPr/>
        </p:nvSpPr>
        <p:spPr>
          <a:xfrm>
            <a:off x="6876127" y="2340791"/>
            <a:ext cx="502986" cy="13529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lang="ru-RU" sz="800" dirty="0" smtClean="0">
                <a:solidFill>
                  <a:schemeClr val="bg1">
                    <a:lumMod val="75000"/>
                  </a:schemeClr>
                </a:solidFill>
                <a:latin typeface="DIN Pro Regular"/>
                <a:cs typeface="DIN Pro Regular"/>
              </a:rPr>
              <a:t>СКОРО:</a:t>
            </a:r>
            <a:endParaRPr lang="ru-RU" sz="800" dirty="0">
              <a:solidFill>
                <a:schemeClr val="bg1">
                  <a:lumMod val="75000"/>
                </a:schemeClr>
              </a:solidFill>
              <a:latin typeface="DIN Pro Regular"/>
              <a:cs typeface="DIN Pro Regular"/>
            </a:endParaRPr>
          </a:p>
        </p:txBody>
      </p:sp>
      <p:sp>
        <p:nvSpPr>
          <p:cNvPr id="47" name="Нашивка 46"/>
          <p:cNvSpPr/>
          <p:nvPr/>
        </p:nvSpPr>
        <p:spPr>
          <a:xfrm>
            <a:off x="11295941" y="2273893"/>
            <a:ext cx="161278" cy="368891"/>
          </a:xfrm>
          <a:prstGeom prst="chevron">
            <a:avLst>
              <a:gd name="adj" fmla="val 71811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8" name="Нашивка 47"/>
          <p:cNvSpPr/>
          <p:nvPr/>
        </p:nvSpPr>
        <p:spPr>
          <a:xfrm rot="10800000">
            <a:off x="793323" y="2272572"/>
            <a:ext cx="155461" cy="355588"/>
          </a:xfrm>
          <a:prstGeom prst="chevron">
            <a:avLst>
              <a:gd name="adj" fmla="val 71811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49" name="Picture 2" descr="C:\Users\Eren\OneDrive\Рабочий стол\Маркетинг\Коммуникация\Факторы\Логотипы\logo\banksouz.png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8125" y="2059922"/>
            <a:ext cx="643574" cy="680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3" descr="C:\Users\Eren\OneDrive\Рабочий стол\Маркетинг\Коммуникация\Факторы\Логотипы\logo\profi-f-2.png"/>
          <p:cNvPicPr>
            <a:picLocks noChangeAspect="1" noChangeArrowheads="1"/>
          </p:cNvPicPr>
          <p:nvPr/>
        </p:nvPicPr>
        <p:blipFill>
          <a:blip r:embed="rId8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4441" y="2146698"/>
            <a:ext cx="446536" cy="472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6" descr="C:\Users\Eren\OneDrive\Рабочий стол\Маркетинг\Коммуникация\Факторы\Логотипы\logo\fora-bank.png"/>
          <p:cNvPicPr>
            <a:picLocks noChangeAspect="1" noChangeArrowheads="1"/>
          </p:cNvPicPr>
          <p:nvPr/>
        </p:nvPicPr>
        <p:blipFill>
          <a:blip r:embed="rId10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2241" y="2160055"/>
            <a:ext cx="531283" cy="561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TextBox 60"/>
          <p:cNvSpPr txBox="1"/>
          <p:nvPr/>
        </p:nvSpPr>
        <p:spPr>
          <a:xfrm>
            <a:off x="1979271" y="1306408"/>
            <a:ext cx="8635464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rgbClr val="354283"/>
                </a:solidFill>
                <a:latin typeface="DIN Pro Medium" pitchFamily="34" charset="0"/>
                <a:cs typeface="DIN Pro Medium" pitchFamily="34" charset="0"/>
              </a:rPr>
              <a:t>Открытая мультифакторная платформа: факторы конкурируют ставкой за заявки</a:t>
            </a:r>
            <a:endParaRPr lang="ru-RU" sz="1600" dirty="0">
              <a:solidFill>
                <a:srgbClr val="354283"/>
              </a:solidFill>
              <a:latin typeface="DIN Pro Medium" pitchFamily="34" charset="0"/>
              <a:cs typeface="DIN Pro Medium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791983" y="2925682"/>
            <a:ext cx="9042440" cy="3743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buClr>
                <a:srgbClr val="354283"/>
              </a:buClr>
            </a:pPr>
            <a:r>
              <a:rPr lang="ru-RU" sz="1400" spc="40" dirty="0" smtClean="0">
                <a:solidFill>
                  <a:srgbClr val="ACB6E0"/>
                </a:solidFill>
                <a:latin typeface="DIN Pro Regular" panose="020B0504020101020102" pitchFamily="34" charset="0"/>
                <a:cs typeface="DIN Pro Regular" panose="020B0504020101020102" pitchFamily="34" charset="0"/>
              </a:rPr>
              <a:t>ЛИМИТНОЕ ПОЛЕ РАБОТАЮЩИХ НА ПЛАТФОРМЕ ФАКТОРОВ </a:t>
            </a:r>
            <a:r>
              <a:rPr lang="ru-RU" sz="1400" spc="40" dirty="0" smtClean="0">
                <a:solidFill>
                  <a:srgbClr val="516CD7"/>
                </a:solidFill>
                <a:latin typeface="DIN Pro Medium" panose="020B0604020101020102" pitchFamily="34" charset="0"/>
                <a:cs typeface="DIN Pro Medium" panose="020B0604020101020102" pitchFamily="34" charset="0"/>
              </a:rPr>
              <a:t>СВЫШЕ 30 МЛРД РУБЛЕЙ</a:t>
            </a:r>
            <a:endParaRPr lang="ru-RU" sz="1400" spc="40" dirty="0">
              <a:solidFill>
                <a:srgbClr val="354283"/>
              </a:solidFill>
              <a:latin typeface="DIN Pro Regular" panose="020B0504020101020102" pitchFamily="34" charset="0"/>
              <a:cs typeface="DIN Pro Regular" panose="020B0504020101020102" pitchFamily="34" charset="0"/>
            </a:endParaRPr>
          </a:p>
        </p:txBody>
      </p:sp>
      <p:pic>
        <p:nvPicPr>
          <p:cNvPr id="60" name="Picture 2" descr="C:\Users\Eren\OneDrive\Рабочий стол\main копия.pn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127" y="3784813"/>
            <a:ext cx="4928633" cy="2622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" descr="C:\Users\Eren\OneDrive\Рабочий стол\Маркетинг\Коммуникация\Факторы\Логотипы\sinko.png"/>
          <p:cNvPicPr>
            <a:picLocks noChangeAspect="1" noChangeArrowheads="1"/>
          </p:cNvPicPr>
          <p:nvPr/>
        </p:nvPicPr>
        <p:blipFill>
          <a:blip r:embed="rId1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0429" y="2007510"/>
            <a:ext cx="742669" cy="785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9" descr="C:\Users\Eren\OneDrive\Рабочий стол\Лого банков\ao-kredi_1588068945.7964.png"/>
          <p:cNvPicPr>
            <a:picLocks noChangeAspect="1" noChangeArrowheads="1"/>
          </p:cNvPicPr>
          <p:nvPr/>
        </p:nvPicPr>
        <p:blipFill>
          <a:blip r:embed="rId1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4081" y="2154756"/>
            <a:ext cx="1553188" cy="181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10" descr="C:\Users\Eren\OneDrive\Рабочий стол\Лого банков\250px-Logo-Трансстройбанк-Москва.jpg"/>
          <p:cNvPicPr>
            <a:picLocks noChangeAspect="1" noChangeArrowheads="1"/>
          </p:cNvPicPr>
          <p:nvPr/>
        </p:nvPicPr>
        <p:blipFill>
          <a:blip r:embed="rId15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6365" y="2214239"/>
            <a:ext cx="626445" cy="388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16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7788" y="2415165"/>
            <a:ext cx="1207279" cy="323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2" descr="C:\Users\Eren\OneDrive\Рабочий стол\Маркетинг-кит\Лого\Logo BLUE.png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1812" y="300940"/>
            <a:ext cx="2004315" cy="630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TextBox 35"/>
          <p:cNvSpPr txBox="1"/>
          <p:nvPr/>
        </p:nvSpPr>
        <p:spPr>
          <a:xfrm>
            <a:off x="871053" y="5521019"/>
            <a:ext cx="607379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400" dirty="0">
                <a:solidFill>
                  <a:srgbClr val="516CD7"/>
                </a:solidFill>
                <a:latin typeface="DIN Pro Medium" pitchFamily="34" charset="0"/>
                <a:cs typeface="DIN Pro Medium" pitchFamily="34" charset="0"/>
              </a:rPr>
              <a:t>Повышайте лояльность </a:t>
            </a:r>
            <a:r>
              <a:rPr lang="ru-RU" sz="1400" dirty="0" smtClean="0">
                <a:solidFill>
                  <a:srgbClr val="516CD7"/>
                </a:solidFill>
                <a:latin typeface="DIN Pro Medium" pitchFamily="34" charset="0"/>
                <a:cs typeface="DIN Pro Medium" pitchFamily="34" charset="0"/>
              </a:rPr>
              <a:t>поставщиков </a:t>
            </a:r>
            <a:r>
              <a:rPr lang="ru-RU" sz="1400" dirty="0" smtClean="0">
                <a:solidFill>
                  <a:srgbClr val="354283"/>
                </a:solidFill>
                <a:latin typeface="DIN Pro Medium" pitchFamily="34" charset="0"/>
                <a:cs typeface="DIN Pro Medium" pitchFamily="34" charset="0"/>
              </a:rPr>
              <a:t>за </a:t>
            </a:r>
            <a:r>
              <a:rPr lang="ru-RU" sz="1400" dirty="0">
                <a:solidFill>
                  <a:srgbClr val="354283"/>
                </a:solidFill>
                <a:latin typeface="DIN Pro Medium" pitchFamily="34" charset="0"/>
                <a:cs typeface="DIN Pro Medium" pitchFamily="34" charset="0"/>
              </a:rPr>
              <a:t>открытие постоянного доступа к </a:t>
            </a:r>
            <a:r>
              <a:rPr lang="ru-RU" sz="1400" dirty="0" smtClean="0">
                <a:solidFill>
                  <a:srgbClr val="354283"/>
                </a:solidFill>
                <a:latin typeface="DIN Pro Medium" pitchFamily="34" charset="0"/>
                <a:cs typeface="DIN Pro Medium" pitchFamily="34" charset="0"/>
              </a:rPr>
              <a:t>досрочной оплате и управляйте финансированием</a:t>
            </a:r>
            <a:endParaRPr lang="ru-RU" sz="1400" dirty="0">
              <a:solidFill>
                <a:srgbClr val="354283"/>
              </a:solidFill>
              <a:latin typeface="DIN Pro Medium" pitchFamily="34" charset="0"/>
              <a:cs typeface="DIN Pro Medium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361499" y="3723284"/>
            <a:ext cx="6110068" cy="3724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spcAft>
                <a:spcPts val="1200"/>
              </a:spcAft>
              <a:buClr>
                <a:srgbClr val="354283"/>
              </a:buClr>
            </a:pPr>
            <a:r>
              <a:rPr lang="ru-RU" sz="1400" dirty="0" smtClean="0">
                <a:solidFill>
                  <a:srgbClr val="354283"/>
                </a:solidFill>
                <a:latin typeface="DIN Pro Regular" panose="020B0504020101020102" pitchFamily="34" charset="0"/>
                <a:cs typeface="DIN Pro Regular" panose="020B0504020101020102" pitchFamily="34" charset="0"/>
              </a:rPr>
              <a:t>Сделайте уступку контролируемой, а ваше согласование обязательным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334562" y="4882904"/>
            <a:ext cx="6044551" cy="3724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spcAft>
                <a:spcPts val="1200"/>
              </a:spcAft>
              <a:buClr>
                <a:srgbClr val="354283"/>
              </a:buClr>
            </a:pPr>
            <a:r>
              <a:rPr lang="ru-RU" sz="1400" dirty="0">
                <a:solidFill>
                  <a:srgbClr val="354283"/>
                </a:solidFill>
                <a:latin typeface="DIN Pro Regular" panose="020B0504020101020102" pitchFamily="34" charset="0"/>
                <a:cs typeface="DIN Pro Regular" panose="020B0504020101020102" pitchFamily="34" charset="0"/>
              </a:rPr>
              <a:t>Подтверждайте реестры требований прямо в своей системе </a:t>
            </a:r>
            <a:r>
              <a:rPr lang="ru-RU" sz="1400" dirty="0" smtClean="0">
                <a:solidFill>
                  <a:srgbClr val="354283"/>
                </a:solidFill>
                <a:latin typeface="DIN Pro Regular" panose="020B0504020101020102" pitchFamily="34" charset="0"/>
                <a:cs typeface="DIN Pro Regular" panose="020B0504020101020102" pitchFamily="34" charset="0"/>
              </a:rPr>
              <a:t>ЭДО</a:t>
            </a:r>
            <a:endParaRPr lang="ru-RU" sz="1400" dirty="0">
              <a:solidFill>
                <a:srgbClr val="354283"/>
              </a:solidFill>
              <a:latin typeface="DIN Pro Regular" panose="020B0504020101020102" pitchFamily="34" charset="0"/>
              <a:cs typeface="DIN Pro Regular" panose="020B0504020101020102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361499" y="4293017"/>
            <a:ext cx="5766121" cy="3724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spcAft>
                <a:spcPts val="1200"/>
              </a:spcAft>
              <a:buClr>
                <a:srgbClr val="354283"/>
              </a:buClr>
            </a:pPr>
            <a:r>
              <a:rPr lang="ru-RU" sz="1400" dirty="0" smtClean="0">
                <a:solidFill>
                  <a:srgbClr val="354283"/>
                </a:solidFill>
                <a:latin typeface="DIN Pro Regular" panose="020B0504020101020102" pitchFamily="34" charset="0"/>
                <a:cs typeface="DIN Pro Regular" panose="020B0504020101020102" pitchFamily="34" charset="0"/>
              </a:rPr>
              <a:t>Упростите </a:t>
            </a:r>
            <a:r>
              <a:rPr lang="ru-RU" sz="1400" dirty="0">
                <a:solidFill>
                  <a:srgbClr val="354283"/>
                </a:solidFill>
                <a:latin typeface="DIN Pro Regular" panose="020B0504020101020102" pitchFamily="34" charset="0"/>
                <a:cs typeface="DIN Pro Regular" panose="020B0504020101020102" pitchFamily="34" charset="0"/>
              </a:rPr>
              <a:t>бухучет и контроль </a:t>
            </a:r>
            <a:r>
              <a:rPr lang="ru-RU" sz="1400" dirty="0" smtClean="0">
                <a:solidFill>
                  <a:srgbClr val="354283"/>
                </a:solidFill>
                <a:latin typeface="DIN Pro Regular" panose="020B0504020101020102" pitchFamily="34" charset="0"/>
                <a:cs typeface="DIN Pro Regular" panose="020B0504020101020102" pitchFamily="34" charset="0"/>
              </a:rPr>
              <a:t>денежных </a:t>
            </a:r>
            <a:r>
              <a:rPr lang="ru-RU" sz="1400" dirty="0">
                <a:solidFill>
                  <a:srgbClr val="354283"/>
                </a:solidFill>
                <a:latin typeface="DIN Pro Regular" panose="020B0504020101020102" pitchFamily="34" charset="0"/>
                <a:cs typeface="DIN Pro Regular" panose="020B0504020101020102" pitchFamily="34" charset="0"/>
              </a:rPr>
              <a:t>требований</a:t>
            </a:r>
          </a:p>
        </p:txBody>
      </p:sp>
      <p:pic>
        <p:nvPicPr>
          <p:cNvPr id="52" name="Рисунок 51">
            <a:extLst>
              <a:ext uri="{FF2B5EF4-FFF2-40B4-BE49-F238E27FC236}">
                <a16:creationId xmlns="" xmlns:a16="http://schemas.microsoft.com/office/drawing/2014/main" id="{64E03729-DA84-4FF9-A9CF-95856B686AB8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alphaModFix amt="50000"/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053" y="3784813"/>
            <a:ext cx="310881" cy="310881"/>
          </a:xfrm>
          <a:prstGeom prst="rect">
            <a:avLst/>
          </a:prstGeom>
        </p:spPr>
      </p:pic>
      <p:pic>
        <p:nvPicPr>
          <p:cNvPr id="54" name="Рисунок 53">
            <a:extLst>
              <a:ext uri="{FF2B5EF4-FFF2-40B4-BE49-F238E27FC236}">
                <a16:creationId xmlns="" xmlns:a16="http://schemas.microsoft.com/office/drawing/2014/main" id="{64E03729-DA84-4FF9-A9CF-95856B686AB8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alphaModFix amt="50000"/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053" y="4913669"/>
            <a:ext cx="310881" cy="310881"/>
          </a:xfrm>
          <a:prstGeom prst="rect">
            <a:avLst/>
          </a:prstGeom>
        </p:spPr>
      </p:pic>
      <p:pic>
        <p:nvPicPr>
          <p:cNvPr id="55" name="Рисунок 54">
            <a:extLst>
              <a:ext uri="{FF2B5EF4-FFF2-40B4-BE49-F238E27FC236}">
                <a16:creationId xmlns="" xmlns:a16="http://schemas.microsoft.com/office/drawing/2014/main" id="{64E03729-DA84-4FF9-A9CF-95856B686AB8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alphaModFix amt="50000"/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053" y="4323781"/>
            <a:ext cx="310881" cy="310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594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>
            <a:hlinkClick r:id="rId2"/>
          </p:cNvPr>
          <p:cNvSpPr/>
          <p:nvPr/>
        </p:nvSpPr>
        <p:spPr>
          <a:xfrm>
            <a:off x="8305800" y="409718"/>
            <a:ext cx="3367993" cy="14190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дзаголовок 2"/>
          <p:cNvSpPr txBox="1">
            <a:spLocks/>
          </p:cNvSpPr>
          <p:nvPr/>
        </p:nvSpPr>
        <p:spPr>
          <a:xfrm>
            <a:off x="0" y="5780765"/>
            <a:ext cx="12192000" cy="8958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DIN Pro Regular" panose="020B0504020101020102" pitchFamily="34" charset="0"/>
                <a:ea typeface="+mn-ea"/>
                <a:cs typeface="DIN Pro Regular" panose="020B0504020101020102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DIN Pro Regular" panose="020B0504020101020102" pitchFamily="34" charset="0"/>
                <a:ea typeface="+mn-ea"/>
                <a:cs typeface="DIN Pro Regular" panose="020B0504020101020102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DIN Pro Regular" panose="020B0504020101020102" pitchFamily="34" charset="0"/>
                <a:ea typeface="+mn-ea"/>
                <a:cs typeface="DIN Pro Regular" panose="020B0504020101020102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DIN Pro Regular" panose="020B0504020101020102" pitchFamily="34" charset="0"/>
                <a:ea typeface="+mn-ea"/>
                <a:cs typeface="DIN Pro Regular" panose="020B0504020101020102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DIN Pro Regular" panose="020B0504020101020102" pitchFamily="34" charset="0"/>
                <a:ea typeface="+mn-ea"/>
                <a:cs typeface="DIN Pro Regular" panose="020B0504020101020102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spc="150" dirty="0" smtClean="0">
                <a:solidFill>
                  <a:schemeClr val="bg1"/>
                </a:solidFill>
                <a:latin typeface="DIN Pro Light" panose="020B0504020101010102" pitchFamily="34" charset="0"/>
                <a:cs typeface="DIN Pro Light" panose="020B0504020101010102" pitchFamily="34" charset="0"/>
              </a:rPr>
              <a:t>8 </a:t>
            </a:r>
            <a:r>
              <a:rPr lang="en-US" sz="1600" spc="150" dirty="0">
                <a:solidFill>
                  <a:schemeClr val="bg1"/>
                </a:solidFill>
                <a:latin typeface="DIN Pro Light" panose="020B0504020101010102" pitchFamily="34" charset="0"/>
                <a:cs typeface="DIN Pro Light" panose="020B0504020101010102" pitchFamily="34" charset="0"/>
              </a:rPr>
              <a:t>800 302-30-95</a:t>
            </a:r>
            <a:r>
              <a:rPr lang="ru-RU" sz="1600" spc="150" dirty="0">
                <a:solidFill>
                  <a:schemeClr val="bg1"/>
                </a:solidFill>
                <a:latin typeface="DIN Pro Light" panose="020B0504020101010102" pitchFamily="34" charset="0"/>
                <a:cs typeface="DIN Pro Light" panose="020B0504020101010102" pitchFamily="34" charset="0"/>
              </a:rPr>
              <a:t>    </a:t>
            </a:r>
            <a:r>
              <a:rPr lang="ru-RU" sz="1600" spc="150" dirty="0" smtClean="0">
                <a:solidFill>
                  <a:schemeClr val="bg1"/>
                </a:solidFill>
                <a:latin typeface="DIN Pro Light" panose="020B0504020101010102" pitchFamily="34" charset="0"/>
                <a:cs typeface="DIN Pro Light" panose="020B0504020101010102" pitchFamily="34" charset="0"/>
              </a:rPr>
              <a:t>  </a:t>
            </a:r>
            <a:r>
              <a:rPr lang="en-US" sz="1600" spc="150" dirty="0" smtClean="0">
                <a:solidFill>
                  <a:schemeClr val="bg1"/>
                </a:solidFill>
                <a:latin typeface="DIN Pro Light" panose="020B0504020101010102" pitchFamily="34" charset="0"/>
                <a:cs typeface="DIN Pro Light" panose="020B0504020101010102" pitchFamily="34" charset="0"/>
              </a:rPr>
              <a:t> </a:t>
            </a:r>
            <a:r>
              <a:rPr lang="ru-RU" sz="1600" spc="150" dirty="0" smtClean="0">
                <a:solidFill>
                  <a:schemeClr val="bg1"/>
                </a:solidFill>
                <a:latin typeface="DIN Pro Light" panose="020B0504020101010102" pitchFamily="34" charset="0"/>
                <a:cs typeface="DIN Pro Light" panose="020B0504020101010102" pitchFamily="34" charset="0"/>
              </a:rPr>
              <a:t>  </a:t>
            </a:r>
            <a:r>
              <a:rPr lang="en-US" sz="1600" spc="150" dirty="0" smtClean="0">
                <a:solidFill>
                  <a:schemeClr val="bg1"/>
                </a:solidFill>
                <a:latin typeface="DIN Pro Light" panose="020B0504020101010102" pitchFamily="34" charset="0"/>
                <a:cs typeface="DIN Pro Light" panose="020B0504020101010102" pitchFamily="34" charset="0"/>
              </a:rPr>
              <a:t>    </a:t>
            </a:r>
            <a:r>
              <a:rPr lang="ru-RU" sz="1600" spc="150" dirty="0">
                <a:solidFill>
                  <a:schemeClr val="bg1"/>
                </a:solidFill>
                <a:latin typeface="DIN Pro Light" panose="020B0504020101010102" pitchFamily="34" charset="0"/>
                <a:cs typeface="DIN Pro Light" panose="020B0504020101010102" pitchFamily="34" charset="0"/>
              </a:rPr>
              <a:t>8 (495) </a:t>
            </a:r>
            <a:r>
              <a:rPr lang="ru-RU" sz="1600" spc="150" dirty="0" smtClean="0">
                <a:solidFill>
                  <a:schemeClr val="bg1"/>
                </a:solidFill>
                <a:latin typeface="DIN Pro Light" panose="020B0504020101010102" pitchFamily="34" charset="0"/>
                <a:cs typeface="DIN Pro Light" panose="020B0504020101010102" pitchFamily="34" charset="0"/>
              </a:rPr>
              <a:t>320-15-90              </a:t>
            </a:r>
            <a:r>
              <a:rPr lang="en-US" sz="1600" spc="150" dirty="0" smtClean="0">
                <a:solidFill>
                  <a:schemeClr val="bg1"/>
                </a:solidFill>
                <a:latin typeface="DIN Pro Light" panose="020B0504020101010102" pitchFamily="34" charset="0"/>
                <a:cs typeface="DIN Pro Light" panose="020B0504020101010102" pitchFamily="34" charset="0"/>
              </a:rPr>
              <a:t> T.ME/DOCPLAT_BOT</a:t>
            </a:r>
            <a:r>
              <a:rPr lang="ru-RU" sz="1600" spc="150" dirty="0" smtClean="0">
                <a:solidFill>
                  <a:schemeClr val="bg1"/>
                </a:solidFill>
                <a:latin typeface="DIN Pro Light" panose="020B0504020101010102" pitchFamily="34" charset="0"/>
                <a:cs typeface="DIN Pro Light" panose="020B0504020101010102" pitchFamily="34" charset="0"/>
              </a:rPr>
              <a:t>            </a:t>
            </a:r>
            <a:r>
              <a:rPr lang="en-US" sz="1600" spc="150" dirty="0" smtClean="0">
                <a:solidFill>
                  <a:schemeClr val="bg1"/>
                </a:solidFill>
                <a:latin typeface="DIN Pro Light" panose="020B0504020101010102" pitchFamily="34" charset="0"/>
                <a:cs typeface="DIN Pro Light" panose="020B0504020101010102" pitchFamily="34" charset="0"/>
              </a:rPr>
              <a:t>INFO@DOCPLAT.RU</a:t>
            </a:r>
            <a:endParaRPr lang="ru-RU" sz="1600" spc="150" dirty="0">
              <a:solidFill>
                <a:schemeClr val="bg1"/>
              </a:solidFill>
              <a:latin typeface="DIN Pro Light" panose="020B0504020101010102" pitchFamily="34" charset="0"/>
              <a:cs typeface="DIN Pro Light" panose="020B0504020101010102" pitchFamily="34" charset="0"/>
            </a:endParaRPr>
          </a:p>
          <a:p>
            <a:pPr marL="0" indent="0" algn="ctr">
              <a:buNone/>
            </a:pPr>
            <a:endParaRPr lang="ru-RU" sz="1600" spc="150" dirty="0">
              <a:solidFill>
                <a:schemeClr val="bg1"/>
              </a:solidFill>
              <a:latin typeface="DIN Pro Light" panose="020B0504020101010102" pitchFamily="34" charset="0"/>
              <a:cs typeface="DIN Pro Light" panose="020B0504020101010102" pitchFamily="34" charset="0"/>
            </a:endParaRPr>
          </a:p>
        </p:txBody>
      </p:sp>
      <p:sp>
        <p:nvSpPr>
          <p:cNvPr id="13" name="Заголовок 3">
            <a:extLst>
              <a:ext uri="{FF2B5EF4-FFF2-40B4-BE49-F238E27FC236}">
                <a16:creationId xmlns:a16="http://schemas.microsoft.com/office/drawing/2014/main" xmlns="" id="{34989BD4-5612-41FD-B263-D7C1394C3917}"/>
              </a:ext>
            </a:extLst>
          </p:cNvPr>
          <p:cNvSpPr txBox="1">
            <a:spLocks/>
          </p:cNvSpPr>
          <p:nvPr/>
        </p:nvSpPr>
        <p:spPr>
          <a:xfrm>
            <a:off x="0" y="3633152"/>
            <a:ext cx="12192000" cy="11826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DIN Pro Bold" panose="020B0804020101020102" pitchFamily="34" charset="0"/>
                <a:ea typeface="+mj-ea"/>
                <a:cs typeface="DIN Pro Bold" panose="020B0804020101020102" pitchFamily="34" charset="0"/>
              </a:defRPr>
            </a:lvl1pPr>
          </a:lstStyle>
          <a:p>
            <a:pPr algn="ctr">
              <a:lnSpc>
                <a:spcPct val="170000"/>
              </a:lnSpc>
            </a:pPr>
            <a:r>
              <a:rPr lang="ru-RU" sz="2400" spc="600" dirty="0" smtClean="0">
                <a:solidFill>
                  <a:srgbClr val="ACB6E0"/>
                </a:solidFill>
                <a:latin typeface="DIN Pro Light" pitchFamily="34" charset="0"/>
                <a:cs typeface="DIN Pro Light" pitchFamily="34" charset="0"/>
              </a:rPr>
              <a:t>ПОЛЬЗУЙТЕСЬ ВОЗМОЖНОСТЯМИ</a:t>
            </a:r>
          </a:p>
          <a:p>
            <a:pPr algn="ctr">
              <a:lnSpc>
                <a:spcPct val="170000"/>
              </a:lnSpc>
            </a:pPr>
            <a:r>
              <a:rPr lang="en-US" sz="2400" spc="600" dirty="0" smtClean="0">
                <a:solidFill>
                  <a:schemeClr val="bg1"/>
                </a:solidFill>
                <a:latin typeface="DIN Pro Medium" panose="020B0604020101020102" pitchFamily="34" charset="0"/>
                <a:cs typeface="DIN Pro Medium" panose="020B0604020101020102" pitchFamily="34" charset="0"/>
              </a:rPr>
              <a:t>DOCPLAT.RU</a:t>
            </a:r>
            <a:endParaRPr lang="ru-RU" sz="2400" spc="600" dirty="0">
              <a:solidFill>
                <a:schemeClr val="bg1"/>
              </a:solidFill>
              <a:latin typeface="DIN Pro Medium" panose="020B0604020101020102" pitchFamily="34" charset="0"/>
              <a:cs typeface="DIN Pro Medium" panose="020B0604020101020102" pitchFamily="34" charset="0"/>
            </a:endParaRPr>
          </a:p>
        </p:txBody>
      </p:sp>
      <p:sp>
        <p:nvSpPr>
          <p:cNvPr id="14" name="Прямоугольник 13">
            <a:hlinkClick r:id="rId3"/>
          </p:cNvPr>
          <p:cNvSpPr/>
          <p:nvPr/>
        </p:nvSpPr>
        <p:spPr>
          <a:xfrm>
            <a:off x="6172200" y="5638800"/>
            <a:ext cx="2345959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>
            <a:hlinkClick r:id="rId4"/>
          </p:cNvPr>
          <p:cNvSpPr/>
          <p:nvPr/>
        </p:nvSpPr>
        <p:spPr>
          <a:xfrm>
            <a:off x="9093031" y="5638800"/>
            <a:ext cx="2345959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>
            <a:hlinkClick r:id="rId5"/>
          </p:cNvPr>
          <p:cNvSpPr/>
          <p:nvPr/>
        </p:nvSpPr>
        <p:spPr>
          <a:xfrm>
            <a:off x="4412003" y="4319520"/>
            <a:ext cx="3367993" cy="6914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184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4318</TotalTime>
  <Words>267</Words>
  <Application>Microsoft Office PowerPoint</Application>
  <PresentationFormat>Произвольный</PresentationFormat>
  <Paragraphs>52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Пацевич Екатерина Александровна</dc:creator>
  <cp:lastModifiedBy>Ekaterina</cp:lastModifiedBy>
  <cp:revision>295</cp:revision>
  <dcterms:created xsi:type="dcterms:W3CDTF">2022-06-21T12:14:44Z</dcterms:created>
  <dcterms:modified xsi:type="dcterms:W3CDTF">2023-06-07T07:42:11Z</dcterms:modified>
</cp:coreProperties>
</file>