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5" r:id="rId2"/>
    <p:sldId id="328" r:id="rId3"/>
    <p:sldId id="338" r:id="rId4"/>
    <p:sldId id="331" r:id="rId5"/>
    <p:sldId id="335" r:id="rId6"/>
    <p:sldId id="332" r:id="rId7"/>
    <p:sldId id="329" r:id="rId8"/>
    <p:sldId id="336" r:id="rId9"/>
    <p:sldId id="339" r:id="rId10"/>
    <p:sldId id="278" r:id="rId11"/>
  </p:sldIdLst>
  <p:sldSz cx="12192000" cy="6858000"/>
  <p:notesSz cx="6858000" cy="9144000"/>
  <p:embeddedFontLst>
    <p:embeddedFont>
      <p:font typeface="DIN Pro Regular" pitchFamily="34" charset="0"/>
      <p:regular r:id="rId14"/>
      <p:italic r:id="rId15"/>
    </p:embeddedFont>
    <p:embeddedFont>
      <p:font typeface="Calibri" pitchFamily="34" charset="0"/>
      <p:regular r:id="rId16"/>
      <p:bold r:id="rId17"/>
      <p:italic r:id="rId18"/>
      <p:boldItalic r:id="rId19"/>
    </p:embeddedFont>
    <p:embeddedFont>
      <p:font typeface="DIN Pro Bold" pitchFamily="34" charset="0"/>
      <p:bold r:id="rId20"/>
      <p:boldItalic r:id="rId21"/>
    </p:embeddedFont>
    <p:embeddedFont>
      <p:font typeface="Century Gothic" pitchFamily="34" charset="0"/>
      <p:regular r:id="rId22"/>
      <p:bold r:id="rId23"/>
      <p:italic r:id="rId24"/>
      <p:boldItalic r:id="rId25"/>
    </p:embeddedFont>
    <p:embeddedFont>
      <p:font typeface="DIN Pro Medium" pitchFamily="34" charset="0"/>
      <p:regular r:id="rId26"/>
      <p:italic r:id="rId27"/>
    </p:embeddedFont>
    <p:embeddedFont>
      <p:font typeface="DIN Pro Light" pitchFamily="34" charset="0"/>
      <p:regular r:id="rId28"/>
      <p:italic r:id="rId2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4283"/>
    <a:srgbClr val="516CD8"/>
    <a:srgbClr val="B3BADB"/>
    <a:srgbClr val="ACB6E0"/>
    <a:srgbClr val="516CD7"/>
    <a:srgbClr val="526CD5"/>
    <a:srgbClr val="BCBBBB"/>
    <a:srgbClr val="5E76D7"/>
    <a:srgbClr val="E11D1D"/>
    <a:srgbClr val="5D6C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28" autoAdjust="0"/>
    <p:restoredTop sz="92405" autoAdjust="0"/>
  </p:normalViewPr>
  <p:slideViewPr>
    <p:cSldViewPr snapToGrid="0">
      <p:cViewPr varScale="1">
        <p:scale>
          <a:sx n="80" d="100"/>
          <a:sy n="80" d="100"/>
        </p:scale>
        <p:origin x="-696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12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D5F3B12A-0A64-4FE4-B8CD-091C8A666C1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2C66DF26-99F3-4EF8-9B7C-BC7CA7BEB65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62A03-3CC1-408E-991B-E7D2A1D9DDDB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DFBDDB20-FFA1-4543-B96B-84339368125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96DC58C9-4343-4CEB-9B44-B1AE93AE0F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41F4D-B8B3-4F68-A681-29B5C8461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9889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915C75-EC75-4EE1-977A-63AE2CCD2E3A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5E24A-325E-42D6-8D84-98AE9002DA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792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D5E24A-325E-42D6-8D84-98AE9002DA9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294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5E24A-325E-42D6-8D84-98AE9002DA9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461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Титульный слайд">
    <p:bg>
      <p:bgPr>
        <a:gradFill>
          <a:gsLst>
            <a:gs pos="21000">
              <a:srgbClr val="5D6CB4"/>
            </a:gs>
            <a:gs pos="72040">
              <a:srgbClr val="4F6CDD"/>
            </a:gs>
            <a:gs pos="40000">
              <a:srgbClr val="546CCF"/>
            </a:gs>
            <a:gs pos="0">
              <a:srgbClr val="5D6CB2"/>
            </a:gs>
            <a:gs pos="100000">
              <a:srgbClr val="4A6DE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 userDrawn="1"/>
        </p:nvSpPr>
        <p:spPr>
          <a:xfrm>
            <a:off x="6019800" y="-1219200"/>
            <a:ext cx="8077200" cy="8077200"/>
          </a:xfrm>
          <a:prstGeom prst="ellipse">
            <a:avLst/>
          </a:prstGeom>
          <a:solidFill>
            <a:schemeClr val="bg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>
            <a:extLst>
              <a:ext uri="{FF2B5EF4-FFF2-40B4-BE49-F238E27FC236}">
                <a16:creationId xmlns="" xmlns:a16="http://schemas.microsoft.com/office/drawing/2014/main" id="{18EED3B3-7A94-4CAF-A3EA-FED410647BC2}"/>
              </a:ext>
            </a:extLst>
          </p:cNvPr>
          <p:cNvGrpSpPr/>
          <p:nvPr userDrawn="1"/>
        </p:nvGrpSpPr>
        <p:grpSpPr>
          <a:xfrm>
            <a:off x="-1" y="1"/>
            <a:ext cx="2442259" cy="2263026"/>
            <a:chOff x="-1" y="0"/>
            <a:chExt cx="3701143" cy="3429523"/>
          </a:xfrm>
        </p:grpSpPr>
        <p:sp>
          <p:nvSpPr>
            <p:cNvPr id="12" name="Полилиния 11"/>
            <p:cNvSpPr/>
            <p:nvPr userDrawn="1"/>
          </p:nvSpPr>
          <p:spPr>
            <a:xfrm rot="10800000">
              <a:off x="-1" y="1252578"/>
              <a:ext cx="2334694" cy="2176945"/>
            </a:xfrm>
            <a:custGeom>
              <a:avLst/>
              <a:gdLst>
                <a:gd name="connsiteX0" fmla="*/ 0 w 1879601"/>
                <a:gd name="connsiteY0" fmla="*/ 0 h 1752601"/>
                <a:gd name="connsiteX1" fmla="*/ 704711 w 1879601"/>
                <a:gd name="connsiteY1" fmla="*/ 0 h 1752601"/>
                <a:gd name="connsiteX2" fmla="*/ 1057275 w 1879601"/>
                <a:gd name="connsiteY2" fmla="*/ 0 h 1752601"/>
                <a:gd name="connsiteX3" fmla="*/ 1301891 w 1879601"/>
                <a:gd name="connsiteY3" fmla="*/ 0 h 1752601"/>
                <a:gd name="connsiteX4" fmla="*/ 1879601 w 1879601"/>
                <a:gd name="connsiteY4" fmla="*/ 577710 h 1752601"/>
                <a:gd name="connsiteX5" fmla="*/ 1879601 w 1879601"/>
                <a:gd name="connsiteY5" fmla="*/ 1174890 h 1752601"/>
                <a:gd name="connsiteX6" fmla="*/ 1301891 w 1879601"/>
                <a:gd name="connsiteY6" fmla="*/ 1752600 h 1752601"/>
                <a:gd name="connsiteX7" fmla="*/ 1057275 w 1879601"/>
                <a:gd name="connsiteY7" fmla="*/ 1752600 h 1752601"/>
                <a:gd name="connsiteX8" fmla="*/ 1057275 w 1879601"/>
                <a:gd name="connsiteY8" fmla="*/ 1752601 h 1752601"/>
                <a:gd name="connsiteX9" fmla="*/ 0 w 1879601"/>
                <a:gd name="connsiteY9" fmla="*/ 1752601 h 1752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9601" h="1752601">
                  <a:moveTo>
                    <a:pt x="0" y="0"/>
                  </a:moveTo>
                  <a:lnTo>
                    <a:pt x="704711" y="0"/>
                  </a:lnTo>
                  <a:lnTo>
                    <a:pt x="1057275" y="0"/>
                  </a:lnTo>
                  <a:lnTo>
                    <a:pt x="1301891" y="0"/>
                  </a:lnTo>
                  <a:cubicBezTo>
                    <a:pt x="1620951" y="0"/>
                    <a:pt x="1879601" y="258650"/>
                    <a:pt x="1879601" y="577710"/>
                  </a:cubicBezTo>
                  <a:lnTo>
                    <a:pt x="1879601" y="1174890"/>
                  </a:lnTo>
                  <a:cubicBezTo>
                    <a:pt x="1879601" y="1493950"/>
                    <a:pt x="1620951" y="1752600"/>
                    <a:pt x="1301891" y="1752600"/>
                  </a:cubicBezTo>
                  <a:lnTo>
                    <a:pt x="1057275" y="1752600"/>
                  </a:lnTo>
                  <a:lnTo>
                    <a:pt x="1057275" y="1752601"/>
                  </a:lnTo>
                  <a:lnTo>
                    <a:pt x="0" y="1752601"/>
                  </a:ln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 userDrawn="1"/>
          </p:nvSpPr>
          <p:spPr>
            <a:xfrm>
              <a:off x="1366448" y="0"/>
              <a:ext cx="2334694" cy="2176945"/>
            </a:xfrm>
            <a:custGeom>
              <a:avLst/>
              <a:gdLst>
                <a:gd name="connsiteX0" fmla="*/ 0 w 1879601"/>
                <a:gd name="connsiteY0" fmla="*/ 0 h 1752601"/>
                <a:gd name="connsiteX1" fmla="*/ 704711 w 1879601"/>
                <a:gd name="connsiteY1" fmla="*/ 0 h 1752601"/>
                <a:gd name="connsiteX2" fmla="*/ 1057275 w 1879601"/>
                <a:gd name="connsiteY2" fmla="*/ 0 h 1752601"/>
                <a:gd name="connsiteX3" fmla="*/ 1301891 w 1879601"/>
                <a:gd name="connsiteY3" fmla="*/ 0 h 1752601"/>
                <a:gd name="connsiteX4" fmla="*/ 1879601 w 1879601"/>
                <a:gd name="connsiteY4" fmla="*/ 577710 h 1752601"/>
                <a:gd name="connsiteX5" fmla="*/ 1879601 w 1879601"/>
                <a:gd name="connsiteY5" fmla="*/ 1174890 h 1752601"/>
                <a:gd name="connsiteX6" fmla="*/ 1301891 w 1879601"/>
                <a:gd name="connsiteY6" fmla="*/ 1752600 h 1752601"/>
                <a:gd name="connsiteX7" fmla="*/ 1057275 w 1879601"/>
                <a:gd name="connsiteY7" fmla="*/ 1752600 h 1752601"/>
                <a:gd name="connsiteX8" fmla="*/ 1057275 w 1879601"/>
                <a:gd name="connsiteY8" fmla="*/ 1752601 h 1752601"/>
                <a:gd name="connsiteX9" fmla="*/ 0 w 1879601"/>
                <a:gd name="connsiteY9" fmla="*/ 1752601 h 1752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9601" h="1752601">
                  <a:moveTo>
                    <a:pt x="0" y="0"/>
                  </a:moveTo>
                  <a:lnTo>
                    <a:pt x="704711" y="0"/>
                  </a:lnTo>
                  <a:lnTo>
                    <a:pt x="1057275" y="0"/>
                  </a:lnTo>
                  <a:lnTo>
                    <a:pt x="1301891" y="0"/>
                  </a:lnTo>
                  <a:cubicBezTo>
                    <a:pt x="1620951" y="0"/>
                    <a:pt x="1879601" y="258650"/>
                    <a:pt x="1879601" y="577710"/>
                  </a:cubicBezTo>
                  <a:lnTo>
                    <a:pt x="1879601" y="1174890"/>
                  </a:lnTo>
                  <a:cubicBezTo>
                    <a:pt x="1879601" y="1493950"/>
                    <a:pt x="1620951" y="1752600"/>
                    <a:pt x="1301891" y="1752600"/>
                  </a:cubicBezTo>
                  <a:lnTo>
                    <a:pt x="1057275" y="1752600"/>
                  </a:lnTo>
                  <a:lnTo>
                    <a:pt x="1057275" y="1752601"/>
                  </a:lnTo>
                  <a:lnTo>
                    <a:pt x="0" y="1752601"/>
                  </a:lnTo>
                  <a:close/>
                </a:path>
              </a:pathLst>
            </a:custGeom>
            <a:noFill/>
            <a:ln w="44450">
              <a:solidFill>
                <a:schemeClr val="bg1">
                  <a:alpha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50" name="Picture 2" descr="C:\Users\Eren\OneDrive\Рабочий стол\Маркетинг-кит\Лого\Logo WHITE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2473" y="676419"/>
            <a:ext cx="1967051" cy="618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980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D3E34F5A-BF70-414E-90A4-71489184D9B8}"/>
              </a:ext>
            </a:extLst>
          </p:cNvPr>
          <p:cNvSpPr txBox="1"/>
          <p:nvPr userDrawn="1"/>
        </p:nvSpPr>
        <p:spPr>
          <a:xfrm>
            <a:off x="11528828" y="303747"/>
            <a:ext cx="663171" cy="342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 smtClean="0">
                <a:solidFill>
                  <a:srgbClr val="B3BADB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/ </a:t>
            </a:r>
            <a:r>
              <a:rPr lang="ru-RU" sz="1400" dirty="0" smtClean="0">
                <a:solidFill>
                  <a:srgbClr val="B3BADB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10</a:t>
            </a:r>
            <a:endParaRPr lang="ru-RU" sz="1400" dirty="0">
              <a:solidFill>
                <a:srgbClr val="B3BADB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042300" y="976435"/>
            <a:ext cx="9002486" cy="827314"/>
          </a:xfrm>
        </p:spPr>
        <p:txBody>
          <a:bodyPr>
            <a:normAutofit/>
          </a:bodyPr>
          <a:lstStyle>
            <a:lvl1pPr algn="l">
              <a:defRPr sz="3000">
                <a:solidFill>
                  <a:srgbClr val="3368F2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grpSp>
        <p:nvGrpSpPr>
          <p:cNvPr id="14" name="Группа 13"/>
          <p:cNvGrpSpPr/>
          <p:nvPr userDrawn="1"/>
        </p:nvGrpSpPr>
        <p:grpSpPr>
          <a:xfrm>
            <a:off x="11437969" y="6181727"/>
            <a:ext cx="386804" cy="420742"/>
            <a:chOff x="3554334" y="2783879"/>
            <a:chExt cx="1252758" cy="1362671"/>
          </a:xfrm>
        </p:grpSpPr>
        <p:grpSp>
          <p:nvGrpSpPr>
            <p:cNvPr id="15" name="Группа 14"/>
            <p:cNvGrpSpPr/>
            <p:nvPr userDrawn="1"/>
          </p:nvGrpSpPr>
          <p:grpSpPr>
            <a:xfrm>
              <a:off x="3554334" y="2783879"/>
              <a:ext cx="1252758" cy="1164042"/>
              <a:chOff x="849760" y="4069038"/>
              <a:chExt cx="1881048" cy="1747838"/>
            </a:xfrm>
          </p:grpSpPr>
          <p:sp>
            <p:nvSpPr>
              <p:cNvPr id="18" name="Полилиния 17"/>
              <p:cNvSpPr/>
              <p:nvPr userDrawn="1"/>
            </p:nvSpPr>
            <p:spPr>
              <a:xfrm rot="10800000">
                <a:off x="1568758" y="4069038"/>
                <a:ext cx="1162050" cy="1747838"/>
              </a:xfrm>
              <a:custGeom>
                <a:avLst/>
                <a:gdLst>
                  <a:gd name="connsiteX0" fmla="*/ 572281 w 1162050"/>
                  <a:gd name="connsiteY0" fmla="*/ 0 h 1747838"/>
                  <a:gd name="connsiteX1" fmla="*/ 1162050 w 1162050"/>
                  <a:gd name="connsiteY1" fmla="*/ 0 h 1747838"/>
                  <a:gd name="connsiteX2" fmla="*/ 1162050 w 1162050"/>
                  <a:gd name="connsiteY2" fmla="*/ 12700 h 1747838"/>
                  <a:gd name="connsiteX3" fmla="*/ 1162050 w 1162050"/>
                  <a:gd name="connsiteY3" fmla="*/ 292100 h 1747838"/>
                  <a:gd name="connsiteX4" fmla="*/ 1162050 w 1162050"/>
                  <a:gd name="connsiteY4" fmla="*/ 590550 h 1747838"/>
                  <a:gd name="connsiteX5" fmla="*/ 876300 w 1162050"/>
                  <a:gd name="connsiteY5" fmla="*/ 590550 h 1747838"/>
                  <a:gd name="connsiteX6" fmla="*/ 876300 w 1162050"/>
                  <a:gd name="connsiteY6" fmla="*/ 292100 h 1747838"/>
                  <a:gd name="connsiteX7" fmla="*/ 581852 w 1162050"/>
                  <a:gd name="connsiteY7" fmla="*/ 292100 h 1747838"/>
                  <a:gd name="connsiteX8" fmla="*/ 285750 w 1162050"/>
                  <a:gd name="connsiteY8" fmla="*/ 588202 h 1747838"/>
                  <a:gd name="connsiteX9" fmla="*/ 285750 w 1162050"/>
                  <a:gd name="connsiteY9" fmla="*/ 1158048 h 1747838"/>
                  <a:gd name="connsiteX10" fmla="*/ 581852 w 1162050"/>
                  <a:gd name="connsiteY10" fmla="*/ 1454150 h 1747838"/>
                  <a:gd name="connsiteX11" fmla="*/ 876300 w 1162050"/>
                  <a:gd name="connsiteY11" fmla="*/ 1454150 h 1747838"/>
                  <a:gd name="connsiteX12" fmla="*/ 876300 w 1162050"/>
                  <a:gd name="connsiteY12" fmla="*/ 1158875 h 1747838"/>
                  <a:gd name="connsiteX13" fmla="*/ 1162050 w 1162050"/>
                  <a:gd name="connsiteY13" fmla="*/ 1158875 h 1747838"/>
                  <a:gd name="connsiteX14" fmla="*/ 1162050 w 1162050"/>
                  <a:gd name="connsiteY14" fmla="*/ 1454150 h 1747838"/>
                  <a:gd name="connsiteX15" fmla="*/ 1162050 w 1162050"/>
                  <a:gd name="connsiteY15" fmla="*/ 1698625 h 1747838"/>
                  <a:gd name="connsiteX16" fmla="*/ 1162050 w 1162050"/>
                  <a:gd name="connsiteY16" fmla="*/ 1746250 h 1747838"/>
                  <a:gd name="connsiteX17" fmla="*/ 1162050 w 1162050"/>
                  <a:gd name="connsiteY17" fmla="*/ 1747838 h 1747838"/>
                  <a:gd name="connsiteX18" fmla="*/ 876300 w 1162050"/>
                  <a:gd name="connsiteY18" fmla="*/ 1747838 h 1747838"/>
                  <a:gd name="connsiteX19" fmla="*/ 876300 w 1162050"/>
                  <a:gd name="connsiteY19" fmla="*/ 1746250 h 1747838"/>
                  <a:gd name="connsiteX20" fmla="*/ 572281 w 1162050"/>
                  <a:gd name="connsiteY20" fmla="*/ 1746250 h 1747838"/>
                  <a:gd name="connsiteX21" fmla="*/ 0 w 1162050"/>
                  <a:gd name="connsiteY21" fmla="*/ 1173969 h 1747838"/>
                  <a:gd name="connsiteX22" fmla="*/ 0 w 1162050"/>
                  <a:gd name="connsiteY22" fmla="*/ 572281 h 1747838"/>
                  <a:gd name="connsiteX23" fmla="*/ 572281 w 1162050"/>
                  <a:gd name="connsiteY23" fmla="*/ 0 h 1747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62050" h="1747838">
                    <a:moveTo>
                      <a:pt x="572281" y="0"/>
                    </a:moveTo>
                    <a:lnTo>
                      <a:pt x="1162050" y="0"/>
                    </a:lnTo>
                    <a:lnTo>
                      <a:pt x="1162050" y="12700"/>
                    </a:lnTo>
                    <a:lnTo>
                      <a:pt x="1162050" y="292100"/>
                    </a:lnTo>
                    <a:lnTo>
                      <a:pt x="1162050" y="590550"/>
                    </a:lnTo>
                    <a:lnTo>
                      <a:pt x="876300" y="590550"/>
                    </a:lnTo>
                    <a:lnTo>
                      <a:pt x="876300" y="292100"/>
                    </a:lnTo>
                    <a:lnTo>
                      <a:pt x="581852" y="292100"/>
                    </a:lnTo>
                    <a:cubicBezTo>
                      <a:pt x="418319" y="292100"/>
                      <a:pt x="285750" y="424669"/>
                      <a:pt x="285750" y="588202"/>
                    </a:cubicBezTo>
                    <a:lnTo>
                      <a:pt x="285750" y="1158048"/>
                    </a:lnTo>
                    <a:cubicBezTo>
                      <a:pt x="285750" y="1321581"/>
                      <a:pt x="418319" y="1454150"/>
                      <a:pt x="581852" y="1454150"/>
                    </a:cubicBezTo>
                    <a:lnTo>
                      <a:pt x="876300" y="1454150"/>
                    </a:lnTo>
                    <a:lnTo>
                      <a:pt x="876300" y="1158875"/>
                    </a:lnTo>
                    <a:lnTo>
                      <a:pt x="1162050" y="1158875"/>
                    </a:lnTo>
                    <a:lnTo>
                      <a:pt x="1162050" y="1454150"/>
                    </a:lnTo>
                    <a:lnTo>
                      <a:pt x="1162050" y="1698625"/>
                    </a:lnTo>
                    <a:lnTo>
                      <a:pt x="1162050" y="1746250"/>
                    </a:lnTo>
                    <a:lnTo>
                      <a:pt x="1162050" y="1747838"/>
                    </a:lnTo>
                    <a:lnTo>
                      <a:pt x="876300" y="1747838"/>
                    </a:lnTo>
                    <a:lnTo>
                      <a:pt x="876300" y="1746250"/>
                    </a:lnTo>
                    <a:lnTo>
                      <a:pt x="572281" y="1746250"/>
                    </a:lnTo>
                    <a:cubicBezTo>
                      <a:pt x="256219" y="1746250"/>
                      <a:pt x="0" y="1490031"/>
                      <a:pt x="0" y="1173969"/>
                    </a:cubicBezTo>
                    <a:lnTo>
                      <a:pt x="0" y="572281"/>
                    </a:lnTo>
                    <a:cubicBezTo>
                      <a:pt x="0" y="256219"/>
                      <a:pt x="256219" y="0"/>
                      <a:pt x="572281" y="0"/>
                    </a:cubicBezTo>
                    <a:close/>
                  </a:path>
                </a:pathLst>
              </a:custGeom>
              <a:solidFill>
                <a:srgbClr val="4A6D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600"/>
              </a:p>
            </p:txBody>
          </p:sp>
          <p:sp>
            <p:nvSpPr>
              <p:cNvPr id="19" name="Полилиния 18"/>
              <p:cNvSpPr/>
              <p:nvPr userDrawn="1"/>
            </p:nvSpPr>
            <p:spPr>
              <a:xfrm rot="10800000" flipV="1">
                <a:off x="849760" y="4069531"/>
                <a:ext cx="584200" cy="1738670"/>
              </a:xfrm>
              <a:custGeom>
                <a:avLst/>
                <a:gdLst>
                  <a:gd name="connsiteX0" fmla="*/ 0 w 584200"/>
                  <a:gd name="connsiteY0" fmla="*/ 0 h 1760365"/>
                  <a:gd name="connsiteX1" fmla="*/ 103796 w 584200"/>
                  <a:gd name="connsiteY1" fmla="*/ 10464 h 1760365"/>
                  <a:gd name="connsiteX2" fmla="*/ 584200 w 584200"/>
                  <a:gd name="connsiteY2" fmla="*/ 599900 h 1760365"/>
                  <a:gd name="connsiteX3" fmla="*/ 584200 w 584200"/>
                  <a:gd name="connsiteY3" fmla="*/ 925340 h 1760365"/>
                  <a:gd name="connsiteX4" fmla="*/ 584200 w 584200"/>
                  <a:gd name="connsiteY4" fmla="*/ 1158705 h 1760365"/>
                  <a:gd name="connsiteX5" fmla="*/ 584200 w 584200"/>
                  <a:gd name="connsiteY5" fmla="*/ 1760365 h 1760365"/>
                  <a:gd name="connsiteX6" fmla="*/ 0 w 584200"/>
                  <a:gd name="connsiteY6" fmla="*/ 1760365 h 1760365"/>
                  <a:gd name="connsiteX7" fmla="*/ 0 w 584200"/>
                  <a:gd name="connsiteY7" fmla="*/ 1474615 h 1760365"/>
                  <a:gd name="connsiteX8" fmla="*/ 282575 w 584200"/>
                  <a:gd name="connsiteY8" fmla="*/ 1474615 h 1760365"/>
                  <a:gd name="connsiteX9" fmla="*/ 282575 w 584200"/>
                  <a:gd name="connsiteY9" fmla="*/ 1211859 h 1760365"/>
                  <a:gd name="connsiteX10" fmla="*/ 282575 w 584200"/>
                  <a:gd name="connsiteY10" fmla="*/ 1076761 h 1760365"/>
                  <a:gd name="connsiteX11" fmla="*/ 282575 w 584200"/>
                  <a:gd name="connsiteY11" fmla="*/ 922445 h 1760365"/>
                  <a:gd name="connsiteX12" fmla="*/ 282575 w 584200"/>
                  <a:gd name="connsiteY12" fmla="*/ 901552 h 1760365"/>
                  <a:gd name="connsiteX13" fmla="*/ 282575 w 584200"/>
                  <a:gd name="connsiteY13" fmla="*/ 781194 h 1760365"/>
                  <a:gd name="connsiteX14" fmla="*/ 282575 w 584200"/>
                  <a:gd name="connsiteY14" fmla="*/ 707245 h 1760365"/>
                  <a:gd name="connsiteX15" fmla="*/ 282575 w 584200"/>
                  <a:gd name="connsiteY15" fmla="*/ 613347 h 1760365"/>
                  <a:gd name="connsiteX16" fmla="*/ 24145 w 584200"/>
                  <a:gd name="connsiteY16" fmla="*/ 309344 h 1760365"/>
                  <a:gd name="connsiteX17" fmla="*/ 0 w 584200"/>
                  <a:gd name="connsiteY17" fmla="*/ 307011 h 1760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4200" h="1760365">
                    <a:moveTo>
                      <a:pt x="0" y="0"/>
                    </a:moveTo>
                    <a:lnTo>
                      <a:pt x="103796" y="10464"/>
                    </a:lnTo>
                    <a:cubicBezTo>
                      <a:pt x="377962" y="66566"/>
                      <a:pt x="584200" y="309148"/>
                      <a:pt x="584200" y="599900"/>
                    </a:cubicBezTo>
                    <a:lnTo>
                      <a:pt x="584200" y="925340"/>
                    </a:lnTo>
                    <a:lnTo>
                      <a:pt x="584200" y="1158705"/>
                    </a:lnTo>
                    <a:lnTo>
                      <a:pt x="584200" y="1760365"/>
                    </a:lnTo>
                    <a:lnTo>
                      <a:pt x="0" y="1760365"/>
                    </a:lnTo>
                    <a:lnTo>
                      <a:pt x="0" y="1474615"/>
                    </a:lnTo>
                    <a:lnTo>
                      <a:pt x="282575" y="1474615"/>
                    </a:lnTo>
                    <a:lnTo>
                      <a:pt x="282575" y="1211859"/>
                    </a:lnTo>
                    <a:lnTo>
                      <a:pt x="282575" y="1076761"/>
                    </a:lnTo>
                    <a:lnTo>
                      <a:pt x="282575" y="922445"/>
                    </a:lnTo>
                    <a:lnTo>
                      <a:pt x="282575" y="901552"/>
                    </a:lnTo>
                    <a:lnTo>
                      <a:pt x="282575" y="781194"/>
                    </a:lnTo>
                    <a:lnTo>
                      <a:pt x="282575" y="707245"/>
                    </a:lnTo>
                    <a:lnTo>
                      <a:pt x="282575" y="613347"/>
                    </a:lnTo>
                    <a:cubicBezTo>
                      <a:pt x="282575" y="463391"/>
                      <a:pt x="171631" y="338279"/>
                      <a:pt x="24145" y="309344"/>
                    </a:cubicBezTo>
                    <a:lnTo>
                      <a:pt x="0" y="307011"/>
                    </a:lnTo>
                    <a:close/>
                  </a:path>
                </a:pathLst>
              </a:custGeom>
              <a:solidFill>
                <a:srgbClr val="5B6C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600"/>
              </a:p>
            </p:txBody>
          </p:sp>
        </p:grpSp>
        <p:sp>
          <p:nvSpPr>
            <p:cNvPr id="17" name="Прямоугольник 16"/>
            <p:cNvSpPr/>
            <p:nvPr userDrawn="1"/>
          </p:nvSpPr>
          <p:spPr>
            <a:xfrm>
              <a:off x="4032250" y="4013200"/>
              <a:ext cx="190500" cy="133350"/>
            </a:xfrm>
            <a:prstGeom prst="rect">
              <a:avLst/>
            </a:prstGeom>
            <a:solidFill>
              <a:srgbClr val="4A6D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00"/>
            </a:p>
          </p:txBody>
        </p:sp>
      </p:grpSp>
      <p:grpSp>
        <p:nvGrpSpPr>
          <p:cNvPr id="3" name="Группа 2">
            <a:extLst>
              <a:ext uri="{FF2B5EF4-FFF2-40B4-BE49-F238E27FC236}">
                <a16:creationId xmlns="" xmlns:a16="http://schemas.microsoft.com/office/drawing/2014/main" id="{ACB9B1F2-5BEC-46E5-89C6-2D4B148453E6}"/>
              </a:ext>
            </a:extLst>
          </p:cNvPr>
          <p:cNvGrpSpPr/>
          <p:nvPr userDrawn="1"/>
        </p:nvGrpSpPr>
        <p:grpSpPr>
          <a:xfrm>
            <a:off x="16251" y="12700"/>
            <a:ext cx="1147214" cy="1063022"/>
            <a:chOff x="0" y="0"/>
            <a:chExt cx="2063942" cy="1912473"/>
          </a:xfrm>
        </p:grpSpPr>
        <p:sp>
          <p:nvSpPr>
            <p:cNvPr id="20" name="Полилиния 19"/>
            <p:cNvSpPr/>
            <p:nvPr userDrawn="1"/>
          </p:nvSpPr>
          <p:spPr>
            <a:xfrm rot="10800000">
              <a:off x="0" y="698500"/>
              <a:ext cx="1301942" cy="1213973"/>
            </a:xfrm>
            <a:custGeom>
              <a:avLst/>
              <a:gdLst>
                <a:gd name="connsiteX0" fmla="*/ 0 w 1879601"/>
                <a:gd name="connsiteY0" fmla="*/ 0 h 1752601"/>
                <a:gd name="connsiteX1" fmla="*/ 704711 w 1879601"/>
                <a:gd name="connsiteY1" fmla="*/ 0 h 1752601"/>
                <a:gd name="connsiteX2" fmla="*/ 1057275 w 1879601"/>
                <a:gd name="connsiteY2" fmla="*/ 0 h 1752601"/>
                <a:gd name="connsiteX3" fmla="*/ 1301891 w 1879601"/>
                <a:gd name="connsiteY3" fmla="*/ 0 h 1752601"/>
                <a:gd name="connsiteX4" fmla="*/ 1879601 w 1879601"/>
                <a:gd name="connsiteY4" fmla="*/ 577710 h 1752601"/>
                <a:gd name="connsiteX5" fmla="*/ 1879601 w 1879601"/>
                <a:gd name="connsiteY5" fmla="*/ 1174890 h 1752601"/>
                <a:gd name="connsiteX6" fmla="*/ 1301891 w 1879601"/>
                <a:gd name="connsiteY6" fmla="*/ 1752600 h 1752601"/>
                <a:gd name="connsiteX7" fmla="*/ 1057275 w 1879601"/>
                <a:gd name="connsiteY7" fmla="*/ 1752600 h 1752601"/>
                <a:gd name="connsiteX8" fmla="*/ 1057275 w 1879601"/>
                <a:gd name="connsiteY8" fmla="*/ 1752601 h 1752601"/>
                <a:gd name="connsiteX9" fmla="*/ 0 w 1879601"/>
                <a:gd name="connsiteY9" fmla="*/ 1752601 h 1752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9601" h="1752601">
                  <a:moveTo>
                    <a:pt x="0" y="0"/>
                  </a:moveTo>
                  <a:lnTo>
                    <a:pt x="704711" y="0"/>
                  </a:lnTo>
                  <a:lnTo>
                    <a:pt x="1057275" y="0"/>
                  </a:lnTo>
                  <a:lnTo>
                    <a:pt x="1301891" y="0"/>
                  </a:lnTo>
                  <a:cubicBezTo>
                    <a:pt x="1620951" y="0"/>
                    <a:pt x="1879601" y="258650"/>
                    <a:pt x="1879601" y="577710"/>
                  </a:cubicBezTo>
                  <a:lnTo>
                    <a:pt x="1879601" y="1174890"/>
                  </a:lnTo>
                  <a:cubicBezTo>
                    <a:pt x="1879601" y="1493950"/>
                    <a:pt x="1620951" y="1752600"/>
                    <a:pt x="1301891" y="1752600"/>
                  </a:cubicBezTo>
                  <a:lnTo>
                    <a:pt x="1057275" y="1752600"/>
                  </a:lnTo>
                  <a:lnTo>
                    <a:pt x="1057275" y="1752601"/>
                  </a:lnTo>
                  <a:lnTo>
                    <a:pt x="0" y="1752601"/>
                  </a:lnTo>
                  <a:close/>
                </a:path>
              </a:pathLst>
            </a:custGeom>
            <a:noFill/>
            <a:ln w="44450">
              <a:solidFill>
                <a:srgbClr val="4A6DED">
                  <a:alpha val="1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олилиния 20"/>
            <p:cNvSpPr/>
            <p:nvPr userDrawn="1"/>
          </p:nvSpPr>
          <p:spPr>
            <a:xfrm>
              <a:off x="762000" y="0"/>
              <a:ext cx="1301942" cy="1213973"/>
            </a:xfrm>
            <a:custGeom>
              <a:avLst/>
              <a:gdLst>
                <a:gd name="connsiteX0" fmla="*/ 0 w 1879601"/>
                <a:gd name="connsiteY0" fmla="*/ 0 h 1752601"/>
                <a:gd name="connsiteX1" fmla="*/ 704711 w 1879601"/>
                <a:gd name="connsiteY1" fmla="*/ 0 h 1752601"/>
                <a:gd name="connsiteX2" fmla="*/ 1057275 w 1879601"/>
                <a:gd name="connsiteY2" fmla="*/ 0 h 1752601"/>
                <a:gd name="connsiteX3" fmla="*/ 1301891 w 1879601"/>
                <a:gd name="connsiteY3" fmla="*/ 0 h 1752601"/>
                <a:gd name="connsiteX4" fmla="*/ 1879601 w 1879601"/>
                <a:gd name="connsiteY4" fmla="*/ 577710 h 1752601"/>
                <a:gd name="connsiteX5" fmla="*/ 1879601 w 1879601"/>
                <a:gd name="connsiteY5" fmla="*/ 1174890 h 1752601"/>
                <a:gd name="connsiteX6" fmla="*/ 1301891 w 1879601"/>
                <a:gd name="connsiteY6" fmla="*/ 1752600 h 1752601"/>
                <a:gd name="connsiteX7" fmla="*/ 1057275 w 1879601"/>
                <a:gd name="connsiteY7" fmla="*/ 1752600 h 1752601"/>
                <a:gd name="connsiteX8" fmla="*/ 1057275 w 1879601"/>
                <a:gd name="connsiteY8" fmla="*/ 1752601 h 1752601"/>
                <a:gd name="connsiteX9" fmla="*/ 0 w 1879601"/>
                <a:gd name="connsiteY9" fmla="*/ 1752601 h 1752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9601" h="1752601">
                  <a:moveTo>
                    <a:pt x="0" y="0"/>
                  </a:moveTo>
                  <a:lnTo>
                    <a:pt x="704711" y="0"/>
                  </a:lnTo>
                  <a:lnTo>
                    <a:pt x="1057275" y="0"/>
                  </a:lnTo>
                  <a:lnTo>
                    <a:pt x="1301891" y="0"/>
                  </a:lnTo>
                  <a:cubicBezTo>
                    <a:pt x="1620951" y="0"/>
                    <a:pt x="1879601" y="258650"/>
                    <a:pt x="1879601" y="577710"/>
                  </a:cubicBezTo>
                  <a:lnTo>
                    <a:pt x="1879601" y="1174890"/>
                  </a:lnTo>
                  <a:cubicBezTo>
                    <a:pt x="1879601" y="1493950"/>
                    <a:pt x="1620951" y="1752600"/>
                    <a:pt x="1301891" y="1752600"/>
                  </a:cubicBezTo>
                  <a:lnTo>
                    <a:pt x="1057275" y="1752600"/>
                  </a:lnTo>
                  <a:lnTo>
                    <a:pt x="1057275" y="1752601"/>
                  </a:lnTo>
                  <a:lnTo>
                    <a:pt x="0" y="1752601"/>
                  </a:lnTo>
                  <a:close/>
                </a:path>
              </a:pathLst>
            </a:custGeom>
            <a:noFill/>
            <a:ln w="44450">
              <a:solidFill>
                <a:srgbClr val="4A6DED">
                  <a:alpha val="11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Номер слайда 5">
            <a:extLst>
              <a:ext uri="{FF2B5EF4-FFF2-40B4-BE49-F238E27FC236}">
                <a16:creationId xmlns="" xmlns:a16="http://schemas.microsoft.com/office/drawing/2014/main" id="{178A20B1-D10F-4007-A479-A0B3BEA16DF0}"/>
              </a:ext>
            </a:extLst>
          </p:cNvPr>
          <p:cNvSpPr txBox="1">
            <a:spLocks/>
          </p:cNvSpPr>
          <p:nvPr userDrawn="1"/>
        </p:nvSpPr>
        <p:spPr>
          <a:xfrm>
            <a:off x="8870315" y="30964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DIN Pro Regular" panose="020B0504020101020102" pitchFamily="34" charset="0"/>
                <a:ea typeface="+mn-ea"/>
                <a:cs typeface="DIN Pro Regular" panose="020B0504020101020102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E09BA96-2DB2-4641-BE2D-BA8560A8CC29}" type="slidenum">
              <a:rPr lang="ru-RU" sz="1400" smtClean="0">
                <a:solidFill>
                  <a:srgbClr val="B3BADB"/>
                </a:solidFill>
              </a:rPr>
              <a:pPr/>
              <a:t>‹#›</a:t>
            </a:fld>
            <a:endParaRPr lang="ru-RU" sz="1200" dirty="0">
              <a:solidFill>
                <a:srgbClr val="B3BA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730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01133" y="5594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DIN Pro Regular" panose="020B0504020101020102" pitchFamily="34" charset="0"/>
                <a:cs typeface="DIN Pro Regular" panose="020B0504020101020102" pitchFamily="34" charset="0"/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DIN Pro Regular" panose="020B0504020101020102" pitchFamily="34" charset="0"/>
                <a:cs typeface="DIN Pro Regular" panose="020B0504020101020102" pitchFamily="34" charset="0"/>
              </a:defRPr>
            </a:lvl1pPr>
          </a:lstStyle>
          <a:p>
            <a:r>
              <a:rPr lang="ru-RU"/>
              <a:t>Doc.Plat  |   Интегрированная финтех-платформа для финансирования бизнеса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DIN Pro Regular" panose="020B0504020101020102" pitchFamily="34" charset="0"/>
                <a:cs typeface="DIN Pro Regular" panose="020B0504020101020102" pitchFamily="34" charset="0"/>
              </a:defRPr>
            </a:lvl1pPr>
          </a:lstStyle>
          <a:p>
            <a:fld id="{E5279046-BB89-4167-A7BD-655C58B701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28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496CEC"/>
                </a:solidFill>
                <a:latin typeface="DIN Pro Bold"/>
                <a:cs typeface="DIN Pro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04823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838200" y="6356350"/>
            <a:ext cx="731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tint val="75000"/>
                  </a:schemeClr>
                </a:solidFill>
                <a:latin typeface="DIN Pro Regular" panose="020B0504020101020102" pitchFamily="34" charset="0"/>
                <a:cs typeface="DIN Pro Regular" panose="020B0504020101020102" pitchFamily="34" charset="0"/>
              </a:defRPr>
            </a:lvl1pPr>
          </a:lstStyle>
          <a:p>
            <a:r>
              <a:rPr lang="en-US" dirty="0" err="1"/>
              <a:t>Doc.Plat</a:t>
            </a:r>
            <a:r>
              <a:rPr lang="en-US" dirty="0"/>
              <a:t>  |   </a:t>
            </a:r>
            <a:r>
              <a:rPr lang="ru-RU" dirty="0"/>
              <a:t>Интегрированная </a:t>
            </a:r>
            <a:r>
              <a:rPr lang="ru-RU" dirty="0" err="1"/>
              <a:t>финтех</a:t>
            </a:r>
            <a:r>
              <a:rPr lang="ru-RU" dirty="0"/>
              <a:t>-платформа для финансирования бизнеса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DIN Pro Regular" panose="020B0504020101020102" pitchFamily="34" charset="0"/>
                <a:cs typeface="DIN Pro Regular" panose="020B0504020101020102" pitchFamily="34" charset="0"/>
              </a:defRPr>
            </a:lvl1pPr>
          </a:lstStyle>
          <a:p>
            <a:fld id="{8E09BA96-2DB2-4641-BE2D-BA8560A8CC2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2626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7" r:id="rId2"/>
    <p:sldLayoutId id="2147483655" r:id="rId3"/>
    <p:sldLayoutId id="2147483660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DIN Pro Bold" panose="020B0804020101020102" pitchFamily="34" charset="0"/>
          <a:ea typeface="+mj-ea"/>
          <a:cs typeface="DIN Pro Bold" panose="020B0804020101020102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DIN Pro Regular" panose="020B0504020101020102" pitchFamily="34" charset="0"/>
          <a:ea typeface="+mn-ea"/>
          <a:cs typeface="DIN Pro Regular" panose="020B0504020101020102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DIN Pro Regular" panose="020B0504020101020102" pitchFamily="34" charset="0"/>
          <a:ea typeface="+mn-ea"/>
          <a:cs typeface="DIN Pro Regular" panose="020B0504020101020102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DIN Pro Regular" panose="020B0504020101020102" pitchFamily="34" charset="0"/>
          <a:ea typeface="+mn-ea"/>
          <a:cs typeface="DIN Pro Regular" panose="020B0504020101020102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DIN Pro Regular" panose="020B0504020101020102" pitchFamily="34" charset="0"/>
          <a:ea typeface="+mn-ea"/>
          <a:cs typeface="DIN Pro Regular" panose="020B0504020101020102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DIN Pro Regular" panose="020B0504020101020102" pitchFamily="34" charset="0"/>
          <a:ea typeface="+mn-ea"/>
          <a:cs typeface="DIN Pro Regular" panose="020B0504020101020102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plat.r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docplat.ru" TargetMode="External"/><Relationship Id="rId2" Type="http://schemas.openxmlformats.org/officeDocument/2006/relationships/hyperlink" Target="https://t.me/DOCPLAT_BOT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docplat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s://docplat.ru/calculator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hyperlink" Target="https://docplat.ru/main/dashboard" TargetMode="External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docplat.r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6.png"/><Relationship Id="rId18" Type="http://schemas.openxmlformats.org/officeDocument/2006/relationships/image" Target="../media/image30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12" Type="http://schemas.openxmlformats.org/officeDocument/2006/relationships/image" Target="../media/image25.png"/><Relationship Id="rId17" Type="http://schemas.openxmlformats.org/officeDocument/2006/relationships/image" Target="../media/image29.png"/><Relationship Id="rId2" Type="http://schemas.openxmlformats.org/officeDocument/2006/relationships/image" Target="../media/image17.png"/><Relationship Id="rId16" Type="http://schemas.openxmlformats.org/officeDocument/2006/relationships/image" Target="../media/image28.png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microsoft.com/office/2007/relationships/hdphoto" Target="../media/hdphoto2.wdp"/><Relationship Id="rId5" Type="http://schemas.microsoft.com/office/2007/relationships/hdphoto" Target="../media/hdphoto1.wdp"/><Relationship Id="rId15" Type="http://schemas.microsoft.com/office/2007/relationships/hdphoto" Target="../media/hdphoto3.wdp"/><Relationship Id="rId10" Type="http://schemas.openxmlformats.org/officeDocument/2006/relationships/image" Target="../media/image24.png"/><Relationship Id="rId19" Type="http://schemas.microsoft.com/office/2007/relationships/hdphoto" Target="../media/hdphoto4.wdp"/><Relationship Id="rId4" Type="http://schemas.openxmlformats.org/officeDocument/2006/relationships/image" Target="../media/image19.png"/><Relationship Id="rId9" Type="http://schemas.openxmlformats.org/officeDocument/2006/relationships/image" Target="../media/image23.png"/><Relationship Id="rId1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>
          <a:xfrm>
            <a:off x="0" y="4150155"/>
            <a:ext cx="12192000" cy="1182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ru-RU" sz="3200" spc="600" dirty="0" smtClean="0">
                <a:solidFill>
                  <a:schemeClr val="bg1"/>
                </a:solidFill>
                <a:latin typeface="DIN Pro Medium" panose="020B0604020101020102" pitchFamily="34" charset="0"/>
                <a:cs typeface="DIN Pro Medium" panose="020B0604020101020102" pitchFamily="34" charset="0"/>
              </a:rPr>
              <a:t>ПОДДЕРЖКА ИСПОЛНЕНИЯ </a:t>
            </a:r>
          </a:p>
          <a:p>
            <a:pPr algn="ctr">
              <a:lnSpc>
                <a:spcPct val="150000"/>
              </a:lnSpc>
            </a:pPr>
            <a:r>
              <a:rPr lang="ru-RU" sz="3200" spc="600" dirty="0" smtClean="0">
                <a:solidFill>
                  <a:schemeClr val="bg1"/>
                </a:solidFill>
                <a:latin typeface="DIN Pro Medium" panose="020B0604020101020102" pitchFamily="34" charset="0"/>
                <a:cs typeface="DIN Pro Medium" panose="020B0604020101020102" pitchFamily="34" charset="0"/>
              </a:rPr>
              <a:t>ДОГОВОРОВ ПО 615-ПП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3ADE22E-6558-4A1A-B5ED-237D26DC50A7}"/>
              </a:ext>
            </a:extLst>
          </p:cNvPr>
          <p:cNvSpPr txBox="1"/>
          <p:nvPr/>
        </p:nvSpPr>
        <p:spPr>
          <a:xfrm>
            <a:off x="0" y="5593678"/>
            <a:ext cx="12192000" cy="455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1400" spc="300" dirty="0" smtClean="0">
                <a:solidFill>
                  <a:srgbClr val="ACB6E0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ФАКТОРИНГ  ДЛЯ ПОДРЯДЧИКОВ ПО КАПРЕМОНТУ</a:t>
            </a:r>
            <a:endParaRPr lang="ru-RU" sz="1400" spc="300" dirty="0">
              <a:solidFill>
                <a:srgbClr val="ACB6E0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6" name="Прямоугольник 5">
            <a:hlinkClick r:id="rId3"/>
          </p:cNvPr>
          <p:cNvSpPr/>
          <p:nvPr/>
        </p:nvSpPr>
        <p:spPr>
          <a:xfrm>
            <a:off x="9182911" y="410456"/>
            <a:ext cx="2520366" cy="11965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22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3">
            <a:extLst>
              <a:ext uri="{FF2B5EF4-FFF2-40B4-BE49-F238E27FC236}">
                <a16:creationId xmlns="" xmlns:a16="http://schemas.microsoft.com/office/drawing/2014/main" id="{34989BD4-5612-41FD-B263-D7C1394C3917}"/>
              </a:ext>
            </a:extLst>
          </p:cNvPr>
          <p:cNvSpPr txBox="1">
            <a:spLocks/>
          </p:cNvSpPr>
          <p:nvPr/>
        </p:nvSpPr>
        <p:spPr>
          <a:xfrm>
            <a:off x="0" y="3175154"/>
            <a:ext cx="12192000" cy="1182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algn="ctr">
              <a:lnSpc>
                <a:spcPct val="170000"/>
              </a:lnSpc>
            </a:pPr>
            <a:r>
              <a:rPr lang="ru-RU" sz="3200" spc="600" dirty="0" smtClean="0">
                <a:solidFill>
                  <a:schemeClr val="bg1"/>
                </a:solidFill>
                <a:latin typeface="DIN Pro Medium" panose="020B0604020101020102" pitchFamily="34" charset="0"/>
                <a:cs typeface="DIN Pro Medium" panose="020B0604020101020102" pitchFamily="34" charset="0"/>
              </a:rPr>
              <a:t>ОФОРМЛЯЙТЕ ФАКТОРИНГ ОНЛАЙН </a:t>
            </a:r>
          </a:p>
          <a:p>
            <a:pPr algn="ctr">
              <a:lnSpc>
                <a:spcPct val="170000"/>
              </a:lnSpc>
            </a:pPr>
            <a:r>
              <a:rPr lang="ru-RU" sz="3200" spc="600" dirty="0" smtClean="0">
                <a:solidFill>
                  <a:schemeClr val="bg1"/>
                </a:solidFill>
                <a:latin typeface="DIN Pro Medium" panose="020B0604020101020102" pitchFamily="34" charset="0"/>
                <a:cs typeface="DIN Pro Medium" panose="020B0604020101020102" pitchFamily="34" charset="0"/>
              </a:rPr>
              <a:t>НА </a:t>
            </a:r>
            <a:r>
              <a:rPr lang="en-US" sz="3200" spc="600" dirty="0" smtClean="0">
                <a:solidFill>
                  <a:schemeClr val="bg1"/>
                </a:solidFill>
                <a:latin typeface="DIN Pro Medium" panose="020B0604020101020102" pitchFamily="34" charset="0"/>
                <a:cs typeface="DIN Pro Medium" panose="020B0604020101020102" pitchFamily="34" charset="0"/>
              </a:rPr>
              <a:t>DOCPLAT.RU</a:t>
            </a:r>
            <a:endParaRPr lang="ru-RU" sz="3200" spc="600" dirty="0">
              <a:solidFill>
                <a:schemeClr val="bg1"/>
              </a:solidFill>
              <a:latin typeface="DIN Pro Medium" panose="020B0604020101020102" pitchFamily="34" charset="0"/>
              <a:cs typeface="DIN Pro Medium" panose="020B0604020101020102" pitchFamily="34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0" y="5780765"/>
            <a:ext cx="12192000" cy="895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IN Pro Regular" panose="020B0504020101020102" pitchFamily="34" charset="0"/>
                <a:ea typeface="+mn-ea"/>
                <a:cs typeface="DIN Pro Regular" panose="020B0504020101020102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IN Pro Regular" panose="020B0504020101020102" pitchFamily="34" charset="0"/>
                <a:ea typeface="+mn-ea"/>
                <a:cs typeface="DIN Pro Regular" panose="020B0504020101020102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IN Pro Regular" panose="020B0504020101020102" pitchFamily="34" charset="0"/>
                <a:ea typeface="+mn-ea"/>
                <a:cs typeface="DIN Pro Regular" panose="020B0504020101020102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IN Pro Regular" panose="020B0504020101020102" pitchFamily="34" charset="0"/>
                <a:ea typeface="+mn-ea"/>
                <a:cs typeface="DIN Pro Regular" panose="020B0504020101020102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IN Pro Regular" panose="020B0504020101020102" pitchFamily="34" charset="0"/>
                <a:ea typeface="+mn-ea"/>
                <a:cs typeface="DIN Pro Regular" panose="020B0504020101020102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spc="150" dirty="0" smtClean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8 </a:t>
            </a:r>
            <a:r>
              <a:rPr lang="en-US" sz="1600" spc="150" dirty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800 302-30-95</a:t>
            </a:r>
            <a:r>
              <a:rPr lang="ru-RU" sz="1600" spc="150" dirty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    </a:t>
            </a:r>
            <a:r>
              <a:rPr lang="ru-RU" sz="1600" spc="150" dirty="0" smtClean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  </a:t>
            </a:r>
            <a:r>
              <a:rPr lang="en-US" sz="1600" spc="150" dirty="0" smtClean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 </a:t>
            </a:r>
            <a:r>
              <a:rPr lang="ru-RU" sz="1600" spc="150" dirty="0" smtClean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  </a:t>
            </a:r>
            <a:r>
              <a:rPr lang="en-US" sz="1600" spc="150" dirty="0" smtClean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    </a:t>
            </a:r>
            <a:r>
              <a:rPr lang="ru-RU" sz="1600" spc="150" dirty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8 (495) </a:t>
            </a:r>
            <a:r>
              <a:rPr lang="ru-RU" sz="1600" spc="150" dirty="0" smtClean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320-15-90              </a:t>
            </a:r>
            <a:r>
              <a:rPr lang="en-US" sz="1600" spc="150" dirty="0" smtClean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 T.ME/DOCPLAT_BOT</a:t>
            </a:r>
            <a:r>
              <a:rPr lang="ru-RU" sz="1600" spc="150" dirty="0" smtClean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            </a:t>
            </a:r>
            <a:r>
              <a:rPr lang="en-US" sz="1600" spc="150" dirty="0" smtClean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INFO@DOCPLAT.RU</a:t>
            </a:r>
            <a:endParaRPr lang="ru-RU" sz="1600" spc="150" dirty="0">
              <a:solidFill>
                <a:schemeClr val="bg1"/>
              </a:solidFill>
              <a:latin typeface="DIN Pro Light" panose="020B0504020101010102" pitchFamily="34" charset="0"/>
              <a:cs typeface="DIN Pro Light" panose="020B0504020101010102" pitchFamily="34" charset="0"/>
            </a:endParaRPr>
          </a:p>
          <a:p>
            <a:pPr marL="0" indent="0" algn="ctr">
              <a:buNone/>
            </a:pPr>
            <a:endParaRPr lang="ru-RU" sz="1600" spc="150" dirty="0">
              <a:solidFill>
                <a:schemeClr val="bg1"/>
              </a:solidFill>
              <a:latin typeface="DIN Pro Light" panose="020B0504020101010102" pitchFamily="34" charset="0"/>
              <a:cs typeface="DIN Pro Light" panose="020B0504020101010102" pitchFamily="34" charset="0"/>
            </a:endParaRPr>
          </a:p>
        </p:txBody>
      </p:sp>
      <p:sp>
        <p:nvSpPr>
          <p:cNvPr id="6" name="Прямоугольник 5">
            <a:hlinkClick r:id="rId2"/>
          </p:cNvPr>
          <p:cNvSpPr/>
          <p:nvPr/>
        </p:nvSpPr>
        <p:spPr>
          <a:xfrm>
            <a:off x="6096000" y="5551206"/>
            <a:ext cx="2642886" cy="677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3"/>
          </p:cNvPr>
          <p:cNvSpPr/>
          <p:nvPr/>
        </p:nvSpPr>
        <p:spPr>
          <a:xfrm>
            <a:off x="9035969" y="5551206"/>
            <a:ext cx="2642886" cy="677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4"/>
          </p:cNvPr>
          <p:cNvSpPr/>
          <p:nvPr/>
        </p:nvSpPr>
        <p:spPr>
          <a:xfrm>
            <a:off x="3813244" y="3766498"/>
            <a:ext cx="4416356" cy="11965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4"/>
          </p:cNvPr>
          <p:cNvSpPr/>
          <p:nvPr/>
        </p:nvSpPr>
        <p:spPr>
          <a:xfrm>
            <a:off x="9182911" y="410456"/>
            <a:ext cx="2520366" cy="11965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184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4477980" y="4758667"/>
            <a:ext cx="3934730" cy="1384995"/>
            <a:chOff x="8257270" y="4758667"/>
            <a:chExt cx="3934730" cy="1384995"/>
          </a:xfrm>
        </p:grpSpPr>
        <p:sp>
          <p:nvSpPr>
            <p:cNvPr id="9" name="TextBox 8"/>
            <p:cNvSpPr txBox="1"/>
            <p:nvPr/>
          </p:nvSpPr>
          <p:spPr>
            <a:xfrm>
              <a:off x="8648938" y="4758667"/>
              <a:ext cx="3543062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buClr>
                  <a:srgbClr val="354283"/>
                </a:buClr>
              </a:pPr>
              <a:r>
                <a:rPr lang="ru-RU" sz="1400" dirty="0" smtClean="0">
                  <a:solidFill>
                    <a:srgbClr val="516CD8"/>
                  </a:solidFill>
                  <a:latin typeface="DIN Pro Medium" panose="020B0604020101020102" pitchFamily="34" charset="0"/>
                  <a:cs typeface="DIN Pro Medium" panose="020B0604020101020102" pitchFamily="34" charset="0"/>
                </a:rPr>
                <a:t>Закрытие кассовых разрывов </a:t>
              </a:r>
            </a:p>
            <a:p>
              <a:pPr>
                <a:lnSpc>
                  <a:spcPct val="150000"/>
                </a:lnSpc>
                <a:buClr>
                  <a:srgbClr val="354283"/>
                </a:buClr>
              </a:pPr>
              <a:r>
                <a:rPr lang="ru-RU" sz="1400" dirty="0" smtClean="0">
                  <a:solidFill>
                    <a:srgbClr val="354283"/>
                  </a:solidFill>
                  <a:latin typeface="DIN Pro Regular" panose="020B0504020101020102" pitchFamily="34" charset="0"/>
                  <a:cs typeface="DIN Pro Regular" panose="020B0504020101020102" pitchFamily="34" charset="0"/>
                </a:rPr>
                <a:t>Обеспечивайте бесперебойность операционной деятельности и повышайте оборачиваемость </a:t>
              </a:r>
              <a:endParaRPr lang="ru-RU" sz="1400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endParaRPr>
            </a:p>
          </p:txBody>
        </p:sp>
        <p:pic>
          <p:nvPicPr>
            <p:cNvPr id="15" name="Рисунок 14">
              <a:extLst>
                <a:ext uri="{FF2B5EF4-FFF2-40B4-BE49-F238E27FC236}">
                  <a16:creationId xmlns="" xmlns:a16="http://schemas.microsoft.com/office/drawing/2014/main" id="{64E03729-DA84-4FF9-A9CF-95856B686A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alphaModFix amt="50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7270" y="4835730"/>
              <a:ext cx="310881" cy="310881"/>
            </a:xfrm>
            <a:prstGeom prst="rect">
              <a:avLst/>
            </a:prstGeom>
          </p:spPr>
        </p:pic>
      </p:grpSp>
      <p:sp>
        <p:nvSpPr>
          <p:cNvPr id="3" name="Скругленный прямоугольник 2"/>
          <p:cNvSpPr/>
          <p:nvPr/>
        </p:nvSpPr>
        <p:spPr>
          <a:xfrm>
            <a:off x="6371089" y="3153842"/>
            <a:ext cx="4955456" cy="902470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30451" y="4767274"/>
            <a:ext cx="28310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354283"/>
              </a:buClr>
            </a:pPr>
            <a:r>
              <a:rPr lang="ru-RU" sz="1400" dirty="0" smtClean="0">
                <a:solidFill>
                  <a:srgbClr val="516CD8"/>
                </a:solidFill>
                <a:latin typeface="DIN Pro Medium" panose="020B0604020101020102" pitchFamily="34" charset="0"/>
                <a:cs typeface="DIN Pro Medium" panose="020B0604020101020102" pitchFamily="34" charset="0"/>
              </a:rPr>
              <a:t>Быстрое привлечение средств</a:t>
            </a:r>
          </a:p>
          <a:p>
            <a:pPr>
              <a:lnSpc>
                <a:spcPct val="150000"/>
              </a:lnSpc>
              <a:buClr>
                <a:srgbClr val="354283"/>
              </a:buClr>
            </a:pP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Получайте финансирование онлайн без залога  и обоснования целей</a:t>
            </a:r>
            <a:endParaRPr lang="ru-RU" sz="14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02676" y="3153842"/>
            <a:ext cx="4955456" cy="902470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927275" y="1715713"/>
            <a:ext cx="628573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pc="85" dirty="0" smtClean="0">
                <a:solidFill>
                  <a:srgbClr val="354283"/>
                </a:solidFill>
                <a:latin typeface="DIN Pro Bold"/>
                <a:ea typeface="+mj-ea"/>
                <a:cs typeface="DIN Pro Bold"/>
              </a:rPr>
              <a:t>ПОЛУЧАЙТЕ  </a:t>
            </a:r>
            <a:r>
              <a:rPr lang="ru-RU" spc="85" dirty="0">
                <a:solidFill>
                  <a:srgbClr val="354283"/>
                </a:solidFill>
                <a:latin typeface="DIN Pro Bold"/>
                <a:ea typeface="+mj-ea"/>
                <a:cs typeface="DIN Pro Bold"/>
              </a:rPr>
              <a:t>ОПЛАТУ </a:t>
            </a:r>
            <a:r>
              <a:rPr lang="ru-RU" dirty="0" smtClean="0">
                <a:solidFill>
                  <a:srgbClr val="354283"/>
                </a:solidFill>
                <a:latin typeface="DIN Pro Bold"/>
                <a:ea typeface="+mj-ea"/>
                <a:cs typeface="DIN Pro Bold"/>
              </a:rPr>
              <a:t>ЗА ВЫПОЛНЕННЫЕ РАБОТЫ</a:t>
            </a:r>
          </a:p>
          <a:p>
            <a:pPr algn="ctr">
              <a:lnSpc>
                <a:spcPct val="150000"/>
              </a:lnSpc>
            </a:pPr>
            <a:r>
              <a:rPr lang="ru-RU" spc="85" dirty="0" smtClean="0">
                <a:solidFill>
                  <a:srgbClr val="354283"/>
                </a:solidFill>
                <a:latin typeface="DIN Pro Bold"/>
                <a:ea typeface="+mj-ea"/>
                <a:cs typeface="DIN Pro Bold"/>
              </a:rPr>
              <a:t>СРАЗУ</a:t>
            </a:r>
            <a:endParaRPr lang="ru-RU" dirty="0">
              <a:solidFill>
                <a:srgbClr val="354283"/>
              </a:solidFill>
              <a:latin typeface="DIN Pro Bold"/>
              <a:ea typeface="+mj-ea"/>
              <a:cs typeface="DIN Pro Bold"/>
            </a:endParaRPr>
          </a:p>
        </p:txBody>
      </p:sp>
      <p:sp>
        <p:nvSpPr>
          <p:cNvPr id="21" name="object 19"/>
          <p:cNvSpPr txBox="1">
            <a:spLocks/>
          </p:cNvSpPr>
          <p:nvPr/>
        </p:nvSpPr>
        <p:spPr>
          <a:xfrm>
            <a:off x="1390548" y="764549"/>
            <a:ext cx="9627827" cy="320601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000" spc="110" dirty="0" smtClean="0"/>
              <a:t>НАДЕЖНЫЙ ИНСТРУМЕНТ ОТ ПРОФЕССИОНАЛОВ ФИНАНСОВОГО РЫНКА </a:t>
            </a:r>
            <a:endParaRPr lang="ru-RU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1773275" y="3451188"/>
            <a:ext cx="3469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Ликвидация отсрочки платежа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114174" y="3451188"/>
            <a:ext cx="3469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Пополнение оборотного капитала</a:t>
            </a:r>
          </a:p>
        </p:txBody>
      </p:sp>
      <p:sp>
        <p:nvSpPr>
          <p:cNvPr id="2" name="Левая круглая скобка 1"/>
          <p:cNvSpPr/>
          <p:nvPr/>
        </p:nvSpPr>
        <p:spPr>
          <a:xfrm rot="5400000">
            <a:off x="6064890" y="272281"/>
            <a:ext cx="279140" cy="5288712"/>
          </a:xfrm>
          <a:prstGeom prst="leftBracket">
            <a:avLst>
              <a:gd name="adj" fmla="val 127898"/>
            </a:avLst>
          </a:prstGeom>
          <a:ln w="19050">
            <a:solidFill>
              <a:srgbClr val="3542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64E03729-DA84-4FF9-A9CF-95856B686A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5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732" y="4835730"/>
            <a:ext cx="310881" cy="310881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8048625" y="4767274"/>
            <a:ext cx="3774625" cy="1384995"/>
            <a:chOff x="4443819" y="4767274"/>
            <a:chExt cx="3774625" cy="1384995"/>
          </a:xfrm>
        </p:grpSpPr>
        <p:sp>
          <p:nvSpPr>
            <p:cNvPr id="8" name="TextBox 7"/>
            <p:cNvSpPr txBox="1"/>
            <p:nvPr/>
          </p:nvSpPr>
          <p:spPr>
            <a:xfrm>
              <a:off x="4813031" y="4767274"/>
              <a:ext cx="3405413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buClr>
                  <a:srgbClr val="354283"/>
                </a:buClr>
              </a:pPr>
              <a:r>
                <a:rPr lang="ru-RU" sz="1400" dirty="0" smtClean="0">
                  <a:solidFill>
                    <a:srgbClr val="516CD8"/>
                  </a:solidFill>
                  <a:latin typeface="DIN Pro Medium" pitchFamily="34" charset="0"/>
                  <a:cs typeface="DIN Pro Medium" pitchFamily="34" charset="0"/>
                </a:rPr>
                <a:t>Без влияния на кредитный профиль</a:t>
              </a:r>
            </a:p>
            <a:p>
              <a:pPr>
                <a:lnSpc>
                  <a:spcPct val="150000"/>
                </a:lnSpc>
                <a:buClr>
                  <a:srgbClr val="354283"/>
                </a:buClr>
              </a:pPr>
              <a:r>
                <a:rPr lang="ru-RU" sz="1400" dirty="0" smtClean="0">
                  <a:solidFill>
                    <a:srgbClr val="354283"/>
                  </a:solidFill>
                  <a:latin typeface="DIN Pro Regular" panose="020B0504020101020102" pitchFamily="34" charset="0"/>
                  <a:cs typeface="DIN Pro Regular" panose="020B0504020101020102" pitchFamily="34" charset="0"/>
                </a:rPr>
                <a:t>Факторинг не отражается в балансе организации как привлечение </a:t>
              </a:r>
            </a:p>
            <a:p>
              <a:pPr>
                <a:lnSpc>
                  <a:spcPct val="150000"/>
                </a:lnSpc>
                <a:buClr>
                  <a:srgbClr val="354283"/>
                </a:buClr>
              </a:pPr>
              <a:r>
                <a:rPr lang="ru-RU" sz="1400" dirty="0" smtClean="0">
                  <a:solidFill>
                    <a:srgbClr val="354283"/>
                  </a:solidFill>
                  <a:latin typeface="DIN Pro Regular" panose="020B0504020101020102" pitchFamily="34" charset="0"/>
                  <a:cs typeface="DIN Pro Regular" panose="020B0504020101020102" pitchFamily="34" charset="0"/>
                </a:rPr>
                <a:t>заемных средств</a:t>
              </a:r>
            </a:p>
          </p:txBody>
        </p:sp>
        <p:pic>
          <p:nvPicPr>
            <p:cNvPr id="14" name="Рисунок 13">
              <a:extLst>
                <a:ext uri="{FF2B5EF4-FFF2-40B4-BE49-F238E27FC236}">
                  <a16:creationId xmlns="" xmlns:a16="http://schemas.microsoft.com/office/drawing/2014/main" id="{64E03729-DA84-4FF9-A9CF-95856B686A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alphaModFix amt="50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3819" y="4835730"/>
              <a:ext cx="310881" cy="3108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7291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Скругленный прямоугольник 32"/>
          <p:cNvSpPr/>
          <p:nvPr/>
        </p:nvSpPr>
        <p:spPr>
          <a:xfrm flipV="1">
            <a:off x="3668872" y="1989850"/>
            <a:ext cx="2319857" cy="862728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9050">
            <a:solidFill>
              <a:srgbClr val="354283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3912630" y="1884580"/>
            <a:ext cx="195332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dirty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Объем 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 flipV="1">
            <a:off x="6297932" y="1989850"/>
            <a:ext cx="2319857" cy="862728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9050">
            <a:solidFill>
              <a:srgbClr val="354283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6481199" y="1884581"/>
            <a:ext cx="195332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dirty="0" smtClean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Срок</a:t>
            </a:r>
            <a:endParaRPr lang="ru-RU" sz="1400" dirty="0">
              <a:solidFill>
                <a:srgbClr val="354283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 flipV="1">
            <a:off x="8811977" y="1989850"/>
            <a:ext cx="2319857" cy="862728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9050">
            <a:solidFill>
              <a:srgbClr val="354283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8995244" y="1884581"/>
            <a:ext cx="195332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dirty="0" smtClean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Сумма</a:t>
            </a:r>
            <a:endParaRPr lang="ru-RU" sz="1400" dirty="0">
              <a:solidFill>
                <a:srgbClr val="354283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86" name="Скругленный прямоугольник 85"/>
          <p:cNvSpPr/>
          <p:nvPr/>
        </p:nvSpPr>
        <p:spPr>
          <a:xfrm flipV="1">
            <a:off x="908667" y="1989850"/>
            <a:ext cx="2319857" cy="862728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9050">
            <a:solidFill>
              <a:srgbClr val="354283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object 28"/>
          <p:cNvSpPr txBox="1">
            <a:spLocks noGrp="1"/>
          </p:cNvSpPr>
          <p:nvPr>
            <p:ph type="title"/>
          </p:nvPr>
        </p:nvSpPr>
        <p:spPr>
          <a:xfrm>
            <a:off x="1390040" y="725161"/>
            <a:ext cx="8997619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2000" b="1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ФАКТОРИНГ ДЛЯ ИСПОЛНИТЕЛЕЙ РАБОТ ПО КАПРЕМОНТУ</a:t>
            </a:r>
            <a:endParaRPr lang="ru-RU" sz="2000" dirty="0">
              <a:latin typeface="DIN Pro Bold"/>
              <a:cs typeface="DIN Pro Bold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61739" y="4898431"/>
            <a:ext cx="15354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Подрядчик выигрывает тендер ФКР</a:t>
            </a:r>
            <a:endParaRPr lang="ru-RU" sz="14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397195" y="4940796"/>
            <a:ext cx="16764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Выполняет работы по капремонту</a:t>
            </a:r>
            <a:endParaRPr lang="ru-RU" sz="14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737540" y="4935085"/>
            <a:ext cx="13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Подписывает КС-2, КС-3</a:t>
            </a:r>
            <a:endParaRPr lang="ru-RU" sz="14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228192" y="4932041"/>
            <a:ext cx="15108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400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Подрядчик </a:t>
            </a:r>
            <a:r>
              <a:rPr lang="ru-RU" sz="1400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  <a:hlinkClick r:id="rId2"/>
              </a:rPr>
              <a:t>рассчитывает затраты</a:t>
            </a:r>
            <a:r>
              <a:rPr lang="ru-RU" sz="1400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 на факторинг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826394" y="4937597"/>
            <a:ext cx="13044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Оформляет заявку и выбирает фактора</a:t>
            </a:r>
            <a:endParaRPr lang="ru-RU" sz="14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953561" y="4940796"/>
            <a:ext cx="14009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После оплаты </a:t>
            </a: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ФКР получает </a:t>
            </a:r>
            <a:r>
              <a:rPr lang="ru-RU" sz="1400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остаток</a:t>
            </a:r>
            <a:r>
              <a:rPr lang="ru-RU" sz="1400" dirty="0">
                <a:solidFill>
                  <a:srgbClr val="ACB6E0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*</a:t>
            </a:r>
            <a:r>
              <a:rPr lang="ru-RU" sz="1400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 платежа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8171759" y="4932041"/>
            <a:ext cx="1655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400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Согласовывает факторинг и  получает оплату на р</a:t>
            </a:r>
            <a:r>
              <a:rPr lang="en-US" sz="1400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/</a:t>
            </a:r>
            <a:r>
              <a:rPr lang="ru-RU" sz="1400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с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70534" y="6321979"/>
            <a:ext cx="87482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solidFill>
                  <a:srgbClr val="B3BADB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* Объем финансирования  определяет подрядчик при оформлении заявки на факторинг</a:t>
            </a:r>
            <a:endParaRPr lang="ru-RU" sz="1400" dirty="0">
              <a:solidFill>
                <a:srgbClr val="B3BADB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pic>
        <p:nvPicPr>
          <p:cNvPr id="58" name="Picture 2" descr="C:\Users\Eren\OneDrive\Рабочий стол\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826" y="3830003"/>
            <a:ext cx="485077" cy="485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3" descr="C:\Users\Eren\OneDrive\Рабочий стол\0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269" y="4193205"/>
            <a:ext cx="444163" cy="44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5" descr="C:\Users\Eren\OneDrive\Рабочий стол\0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3782" y="4216491"/>
            <a:ext cx="382654" cy="38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6" descr="C:\Users\Eren\OneDrive\Рабочий стол\0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348" y="3569916"/>
            <a:ext cx="472256" cy="472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7" descr="C:\Users\Eren\OneDrive\Рабочий стол\07 копия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226" y="4201111"/>
            <a:ext cx="428353" cy="42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8" descr="C:\Users\Eren\OneDrive\Рабочий стол\09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7441" y="3663357"/>
            <a:ext cx="428983" cy="428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9" descr="C:\Users\Eren\OneDrive\Рабочий стол\03 копия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07" y="3735122"/>
            <a:ext cx="390916" cy="357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4" name="Группа 83"/>
          <p:cNvGrpSpPr/>
          <p:nvPr/>
        </p:nvGrpSpPr>
        <p:grpSpPr>
          <a:xfrm>
            <a:off x="1650826" y="3370608"/>
            <a:ext cx="8779150" cy="1434278"/>
            <a:chOff x="3541488" y="2621664"/>
            <a:chExt cx="7016946" cy="1146381"/>
          </a:xfrm>
        </p:grpSpPr>
        <p:sp>
          <p:nvSpPr>
            <p:cNvPr id="74" name="Дуга 73"/>
            <p:cNvSpPr/>
            <p:nvPr/>
          </p:nvSpPr>
          <p:spPr>
            <a:xfrm rot="6300000">
              <a:off x="6991571" y="2816136"/>
              <a:ext cx="940568" cy="963249"/>
            </a:xfrm>
            <a:prstGeom prst="arc">
              <a:avLst>
                <a:gd name="adj1" fmla="val 5548335"/>
                <a:gd name="adj2" fmla="val 11618800"/>
              </a:avLst>
            </a:prstGeom>
            <a:ln w="38100">
              <a:solidFill>
                <a:srgbClr val="B3BA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Дуга 74"/>
            <p:cNvSpPr/>
            <p:nvPr/>
          </p:nvSpPr>
          <p:spPr>
            <a:xfrm rot="17449509">
              <a:off x="3552829" y="2610323"/>
              <a:ext cx="940568" cy="963249"/>
            </a:xfrm>
            <a:prstGeom prst="arc">
              <a:avLst>
                <a:gd name="adj1" fmla="val 6443435"/>
                <a:gd name="adj2" fmla="val 13417328"/>
              </a:avLst>
            </a:prstGeom>
            <a:ln w="38100">
              <a:solidFill>
                <a:srgbClr val="B3BA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Дуга 75"/>
            <p:cNvSpPr/>
            <p:nvPr/>
          </p:nvSpPr>
          <p:spPr>
            <a:xfrm rot="6300000">
              <a:off x="4721801" y="2816134"/>
              <a:ext cx="940568" cy="963249"/>
            </a:xfrm>
            <a:prstGeom prst="arc">
              <a:avLst>
                <a:gd name="adj1" fmla="val 5548335"/>
                <a:gd name="adj2" fmla="val 11618800"/>
              </a:avLst>
            </a:prstGeom>
            <a:ln w="38100">
              <a:solidFill>
                <a:srgbClr val="B3BA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Дуга 77"/>
            <p:cNvSpPr/>
            <p:nvPr/>
          </p:nvSpPr>
          <p:spPr>
            <a:xfrm rot="6300000">
              <a:off x="9606526" y="2816133"/>
              <a:ext cx="940568" cy="963249"/>
            </a:xfrm>
            <a:prstGeom prst="arc">
              <a:avLst>
                <a:gd name="adj1" fmla="val 5548335"/>
                <a:gd name="adj2" fmla="val 11618800"/>
              </a:avLst>
            </a:prstGeom>
            <a:ln w="38100">
              <a:solidFill>
                <a:srgbClr val="B3BA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Дуга 80"/>
            <p:cNvSpPr/>
            <p:nvPr/>
          </p:nvSpPr>
          <p:spPr>
            <a:xfrm rot="17449509">
              <a:off x="5846656" y="2610323"/>
              <a:ext cx="940568" cy="963249"/>
            </a:xfrm>
            <a:prstGeom prst="arc">
              <a:avLst>
                <a:gd name="adj1" fmla="val 6443435"/>
                <a:gd name="adj2" fmla="val 13417328"/>
              </a:avLst>
            </a:prstGeom>
            <a:ln w="38100">
              <a:solidFill>
                <a:srgbClr val="B3BA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Дуга 82"/>
            <p:cNvSpPr/>
            <p:nvPr/>
          </p:nvSpPr>
          <p:spPr>
            <a:xfrm rot="17449509">
              <a:off x="8130524" y="2610323"/>
              <a:ext cx="940568" cy="963249"/>
            </a:xfrm>
            <a:prstGeom prst="arc">
              <a:avLst>
                <a:gd name="adj1" fmla="val 6443435"/>
                <a:gd name="adj2" fmla="val 13417328"/>
              </a:avLst>
            </a:prstGeom>
            <a:ln w="38100">
              <a:solidFill>
                <a:srgbClr val="B3BA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7" name="object 28"/>
          <p:cNvSpPr txBox="1">
            <a:spLocks/>
          </p:cNvSpPr>
          <p:nvPr/>
        </p:nvSpPr>
        <p:spPr>
          <a:xfrm>
            <a:off x="750801" y="1428601"/>
            <a:ext cx="3568677" cy="289823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spc="85" dirty="0" smtClean="0">
                <a:solidFill>
                  <a:srgbClr val="354283"/>
                </a:solidFill>
                <a:latin typeface="DIN Pro Bold"/>
                <a:cs typeface="DIN Pro Bold"/>
              </a:rPr>
              <a:t>Базовые условия</a:t>
            </a:r>
            <a:endParaRPr lang="ru-RU" sz="1800" dirty="0">
              <a:solidFill>
                <a:srgbClr val="354283"/>
              </a:solidFill>
              <a:latin typeface="DIN Pro Bold"/>
              <a:cs typeface="DIN Pro Bold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905246" y="1433217"/>
            <a:ext cx="84915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solidFill>
                  <a:srgbClr val="B3BADB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Не является офертой. Для получения предложения от финансирующей организации </a:t>
            </a:r>
            <a:r>
              <a:rPr lang="ru-RU" sz="1400" dirty="0" smtClean="0">
                <a:solidFill>
                  <a:srgbClr val="B3BADB"/>
                </a:solidFill>
                <a:latin typeface="DIN Pro Regular" panose="020B0504020101020102" pitchFamily="34" charset="0"/>
                <a:cs typeface="DIN Pro Regular" panose="020B0504020101020102" pitchFamily="34" charset="0"/>
                <a:hlinkClick r:id="rId10"/>
              </a:rPr>
              <a:t>подайте заявку</a:t>
            </a:r>
            <a:endParaRPr lang="ru-RU" sz="1400" dirty="0">
              <a:solidFill>
                <a:srgbClr val="B3BADB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89" name="object 28"/>
          <p:cNvSpPr txBox="1">
            <a:spLocks/>
          </p:cNvSpPr>
          <p:nvPr/>
        </p:nvSpPr>
        <p:spPr>
          <a:xfrm>
            <a:off x="908668" y="2326363"/>
            <a:ext cx="2319856" cy="320601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US" sz="14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~</a:t>
            </a:r>
            <a:r>
              <a:rPr lang="ru-RU" sz="20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1</a:t>
            </a:r>
            <a:r>
              <a:rPr lang="en-US" sz="2000" spc="85" smtClean="0">
                <a:solidFill>
                  <a:srgbClr val="3368F1"/>
                </a:solidFill>
                <a:latin typeface="DIN Pro Bold"/>
                <a:cs typeface="DIN Pro Bold"/>
              </a:rPr>
              <a:t>4</a:t>
            </a:r>
            <a:r>
              <a:rPr lang="ru-RU" sz="2000" spc="85" smtClean="0">
                <a:solidFill>
                  <a:srgbClr val="3368F1"/>
                </a:solidFill>
                <a:latin typeface="DIN Pro Bold"/>
                <a:cs typeface="DIN Pro Bold"/>
              </a:rPr>
              <a:t>% </a:t>
            </a:r>
            <a:r>
              <a:rPr lang="ru-RU" sz="14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годовых</a:t>
            </a:r>
            <a:endParaRPr lang="ru-RU" sz="1400" dirty="0">
              <a:latin typeface="DIN Pro Bold"/>
              <a:cs typeface="DIN Pro Bold"/>
            </a:endParaRPr>
          </a:p>
        </p:txBody>
      </p:sp>
      <p:sp>
        <p:nvSpPr>
          <p:cNvPr id="90" name="object 28"/>
          <p:cNvSpPr txBox="1">
            <a:spLocks/>
          </p:cNvSpPr>
          <p:nvPr/>
        </p:nvSpPr>
        <p:spPr>
          <a:xfrm>
            <a:off x="3684305" y="2326362"/>
            <a:ext cx="2354097" cy="320601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до </a:t>
            </a:r>
            <a:r>
              <a:rPr lang="ru-RU" sz="20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100%</a:t>
            </a:r>
            <a:r>
              <a:rPr lang="ru-RU" sz="16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 </a:t>
            </a:r>
            <a:endParaRPr lang="ru-RU" sz="1600" dirty="0">
              <a:latin typeface="DIN Pro Bold"/>
              <a:cs typeface="DIN Pro Bold"/>
            </a:endParaRPr>
          </a:p>
        </p:txBody>
      </p:sp>
      <p:sp>
        <p:nvSpPr>
          <p:cNvPr id="91" name="object 28"/>
          <p:cNvSpPr txBox="1">
            <a:spLocks/>
          </p:cNvSpPr>
          <p:nvPr/>
        </p:nvSpPr>
        <p:spPr>
          <a:xfrm>
            <a:off x="6380766" y="2326362"/>
            <a:ext cx="2354097" cy="320601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до </a:t>
            </a:r>
            <a:r>
              <a:rPr lang="ru-RU" sz="20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3</a:t>
            </a:r>
            <a:r>
              <a:rPr lang="ru-RU" sz="18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 </a:t>
            </a:r>
            <a:r>
              <a:rPr lang="ru-RU" sz="14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лет </a:t>
            </a:r>
            <a:endParaRPr lang="ru-RU" sz="1400" dirty="0">
              <a:latin typeface="DIN Pro Bold"/>
              <a:cs typeface="DIN Pro Bold"/>
            </a:endParaRPr>
          </a:p>
        </p:txBody>
      </p:sp>
      <p:sp>
        <p:nvSpPr>
          <p:cNvPr id="92" name="object 28"/>
          <p:cNvSpPr txBox="1">
            <a:spLocks/>
          </p:cNvSpPr>
          <p:nvPr/>
        </p:nvSpPr>
        <p:spPr>
          <a:xfrm>
            <a:off x="8845116" y="2295585"/>
            <a:ext cx="2354097" cy="382156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до </a:t>
            </a:r>
            <a:r>
              <a:rPr lang="ru-RU" sz="20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300</a:t>
            </a:r>
            <a:r>
              <a:rPr lang="ru-RU" sz="24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 </a:t>
            </a:r>
            <a:r>
              <a:rPr lang="ru-RU" sz="20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млн </a:t>
            </a:r>
            <a:r>
              <a:rPr lang="ru-RU" sz="14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рублей</a:t>
            </a:r>
            <a:endParaRPr lang="ru-RU" sz="1400" dirty="0">
              <a:latin typeface="DIN Pro Bold"/>
              <a:cs typeface="DIN Pro Bold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91934" y="1884581"/>
            <a:ext cx="195332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dirty="0" smtClean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Ставка</a:t>
            </a:r>
            <a:endParaRPr lang="ru-RU" sz="1400" dirty="0">
              <a:solidFill>
                <a:srgbClr val="354283"/>
              </a:solidFill>
              <a:latin typeface="DIN Pro Medium" pitchFamily="34" charset="0"/>
              <a:cs typeface="DIN Pro Medium" pitchFamily="34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223873" y="5039058"/>
            <a:ext cx="0" cy="84709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3621598" y="5039058"/>
            <a:ext cx="0" cy="84709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5101483" y="5039058"/>
            <a:ext cx="0" cy="84709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6739002" y="5039058"/>
            <a:ext cx="0" cy="84709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8019955" y="5039058"/>
            <a:ext cx="0" cy="84709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9841300" y="5039058"/>
            <a:ext cx="0" cy="84709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893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Скругленный прямоугольник 224"/>
          <p:cNvSpPr/>
          <p:nvPr/>
        </p:nvSpPr>
        <p:spPr>
          <a:xfrm>
            <a:off x="931813" y="4135120"/>
            <a:ext cx="7569308" cy="1647779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31814" y="1345248"/>
            <a:ext cx="7569308" cy="2601366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2196115" y="2848238"/>
            <a:ext cx="4909260" cy="490391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9050">
            <a:solidFill>
              <a:srgbClr val="354283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8" name="Скругленный прямоугольник 217"/>
          <p:cNvSpPr/>
          <p:nvPr/>
        </p:nvSpPr>
        <p:spPr>
          <a:xfrm>
            <a:off x="2170779" y="2665178"/>
            <a:ext cx="4959932" cy="490391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90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5" name="Скругленный прямоугольник 174"/>
          <p:cNvSpPr/>
          <p:nvPr/>
        </p:nvSpPr>
        <p:spPr>
          <a:xfrm>
            <a:off x="8696325" y="1339374"/>
            <a:ext cx="2444252" cy="4443525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9050">
            <a:solidFill>
              <a:srgbClr val="516CD8"/>
            </a:solidFill>
            <a:prstDash val="solid"/>
          </a:ln>
          <a:effectLst>
            <a:outerShdw blurRad="50800" dist="38100" dir="2700000" algn="t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2157627" y="3411054"/>
            <a:ext cx="49477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Кассовый разрыв</a:t>
            </a:r>
          </a:p>
        </p:txBody>
      </p:sp>
      <p:sp>
        <p:nvSpPr>
          <p:cNvPr id="21" name="object 19"/>
          <p:cNvSpPr txBox="1">
            <a:spLocks/>
          </p:cNvSpPr>
          <p:nvPr/>
        </p:nvSpPr>
        <p:spPr>
          <a:xfrm>
            <a:off x="1390548" y="764549"/>
            <a:ext cx="9627827" cy="320601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2000" spc="110" dirty="0" smtClean="0"/>
              <a:t>ФАКТОРИНГ В ЭКОНОМИКЕ ВАШЕГО БИЗНЕСА</a:t>
            </a:r>
            <a:endParaRPr lang="ru-RU" sz="2000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1550240" y="2045221"/>
            <a:ext cx="3752627" cy="498562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90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2179893" y="2428143"/>
            <a:ext cx="8388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solidFill>
                  <a:schemeClr val="bg1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ОПЛАТА</a:t>
            </a:r>
          </a:p>
        </p:txBody>
      </p:sp>
      <p:sp>
        <p:nvSpPr>
          <p:cNvPr id="109" name="Скругленный прямоугольник 108"/>
          <p:cNvSpPr/>
          <p:nvPr/>
        </p:nvSpPr>
        <p:spPr>
          <a:xfrm>
            <a:off x="2196116" y="2394185"/>
            <a:ext cx="822674" cy="410873"/>
          </a:xfrm>
          <a:prstGeom prst="roundRect">
            <a:avLst>
              <a:gd name="adj" fmla="val 5304"/>
            </a:avLst>
          </a:prstGeom>
          <a:solidFill>
            <a:srgbClr val="516CD7"/>
          </a:solidFill>
          <a:ln w="2857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Скругленный прямоугольник 109"/>
          <p:cNvSpPr/>
          <p:nvPr/>
        </p:nvSpPr>
        <p:spPr>
          <a:xfrm>
            <a:off x="2185608" y="2144802"/>
            <a:ext cx="838526" cy="233250"/>
          </a:xfrm>
          <a:prstGeom prst="roundRect">
            <a:avLst>
              <a:gd name="adj" fmla="val 6250"/>
            </a:avLst>
          </a:prstGeom>
          <a:solidFill>
            <a:srgbClr val="354283"/>
          </a:solidFill>
          <a:ln w="1270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Скругленный прямоугольник 110"/>
          <p:cNvSpPr/>
          <p:nvPr/>
        </p:nvSpPr>
        <p:spPr>
          <a:xfrm>
            <a:off x="2193574" y="2294502"/>
            <a:ext cx="829195" cy="84484"/>
          </a:xfrm>
          <a:prstGeom prst="roundRect">
            <a:avLst>
              <a:gd name="adj" fmla="val 6250"/>
            </a:avLst>
          </a:prstGeom>
          <a:solidFill>
            <a:srgbClr val="ACB6E0"/>
          </a:solidFill>
          <a:ln w="2857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TextBox 111"/>
          <p:cNvSpPr txBox="1"/>
          <p:nvPr/>
        </p:nvSpPr>
        <p:spPr>
          <a:xfrm>
            <a:off x="2608854" y="1849365"/>
            <a:ext cx="17814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ACB6E0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комиссия</a:t>
            </a:r>
          </a:p>
        </p:txBody>
      </p:sp>
      <p:cxnSp>
        <p:nvCxnSpPr>
          <p:cNvPr id="113" name="Прямая соединительная линия 112"/>
          <p:cNvCxnSpPr/>
          <p:nvPr/>
        </p:nvCxnSpPr>
        <p:spPr>
          <a:xfrm flipV="1">
            <a:off x="3006437" y="2078206"/>
            <a:ext cx="221431" cy="270504"/>
          </a:xfrm>
          <a:prstGeom prst="line">
            <a:avLst/>
          </a:prstGeom>
          <a:ln w="12700">
            <a:solidFill>
              <a:srgbClr val="ACB6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2193574" y="2123926"/>
            <a:ext cx="83056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bg1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прибыль</a:t>
            </a:r>
            <a:endParaRPr lang="ru-RU" sz="800" dirty="0" smtClean="0">
              <a:solidFill>
                <a:schemeClr val="bg1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193574" y="2832919"/>
            <a:ext cx="812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516CD8"/>
                </a:solidFill>
                <a:latin typeface="DIN Pro Medium" pitchFamily="34" charset="0"/>
                <a:cs typeface="DIN Pro Medium" pitchFamily="34" charset="0"/>
              </a:rPr>
              <a:t>ОПЛАТА</a:t>
            </a:r>
            <a:endParaRPr lang="ru-RU" sz="900" dirty="0" smtClean="0">
              <a:solidFill>
                <a:srgbClr val="516CD8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3040782" y="2498703"/>
            <a:ext cx="241023" cy="190863"/>
          </a:xfrm>
          <a:prstGeom prst="rightArrow">
            <a:avLst>
              <a:gd name="adj1" fmla="val 50000"/>
              <a:gd name="adj2" fmla="val 84942"/>
            </a:avLst>
          </a:prstGeom>
          <a:solidFill>
            <a:srgbClr val="516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8" name="TextBox 137"/>
          <p:cNvSpPr txBox="1"/>
          <p:nvPr/>
        </p:nvSpPr>
        <p:spPr>
          <a:xfrm>
            <a:off x="7133577" y="3091086"/>
            <a:ext cx="1321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ACB6E0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Дата оплаты по договору</a:t>
            </a:r>
          </a:p>
        </p:txBody>
      </p:sp>
      <p:sp>
        <p:nvSpPr>
          <p:cNvPr id="161" name="Скругленный прямоугольник 160"/>
          <p:cNvSpPr/>
          <p:nvPr/>
        </p:nvSpPr>
        <p:spPr>
          <a:xfrm>
            <a:off x="9019885" y="2771274"/>
            <a:ext cx="669503" cy="141902"/>
          </a:xfrm>
          <a:prstGeom prst="roundRect">
            <a:avLst>
              <a:gd name="adj" fmla="val 6250"/>
            </a:avLst>
          </a:prstGeom>
          <a:solidFill>
            <a:srgbClr val="354283"/>
          </a:solidFill>
          <a:ln w="127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0" name="Правая фигурная скобка 169"/>
          <p:cNvSpPr/>
          <p:nvPr/>
        </p:nvSpPr>
        <p:spPr>
          <a:xfrm>
            <a:off x="9897388" y="2747043"/>
            <a:ext cx="143008" cy="561197"/>
          </a:xfrm>
          <a:prstGeom prst="rightBrace">
            <a:avLst>
              <a:gd name="adj1" fmla="val 25724"/>
              <a:gd name="adj2" fmla="val 50000"/>
            </a:avLst>
          </a:prstGeom>
          <a:ln w="19050">
            <a:solidFill>
              <a:srgbClr val="ACB6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1" name="TextBox 170"/>
          <p:cNvSpPr txBox="1"/>
          <p:nvPr/>
        </p:nvSpPr>
        <p:spPr>
          <a:xfrm>
            <a:off x="9756463" y="3561136"/>
            <a:ext cx="567866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516CD7"/>
              </a:buClr>
            </a:pPr>
            <a:r>
              <a:rPr lang="en-US" sz="1600" spc="85" dirty="0">
                <a:solidFill>
                  <a:srgbClr val="516CD8"/>
                </a:solidFill>
                <a:latin typeface="DIN Pro Bold"/>
                <a:ea typeface="+mj-ea"/>
                <a:cs typeface="DIN Pro Bold"/>
              </a:rPr>
              <a:t>VS</a:t>
            </a:r>
            <a:endParaRPr lang="ru-RU" sz="1600" spc="85" dirty="0">
              <a:solidFill>
                <a:srgbClr val="516CD8"/>
              </a:solidFill>
              <a:latin typeface="DIN Pro Bold"/>
              <a:ea typeface="+mj-ea"/>
              <a:cs typeface="DIN Pro Bold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8696325" y="1373680"/>
            <a:ext cx="271489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516CD7"/>
              </a:buClr>
            </a:pPr>
            <a:r>
              <a:rPr lang="ru-RU" sz="1600" dirty="0">
                <a:solidFill>
                  <a:srgbClr val="354283"/>
                </a:solidFill>
                <a:latin typeface="DIN Pro Bold"/>
                <a:ea typeface="+mj-ea"/>
                <a:cs typeface="DIN Pro Bold"/>
              </a:rPr>
              <a:t>РЕЗУЛЬТАТ ЗА ПЕРИОД</a:t>
            </a:r>
          </a:p>
        </p:txBody>
      </p:sp>
      <p:sp>
        <p:nvSpPr>
          <p:cNvPr id="178" name="Скругленный прямоугольник 177"/>
          <p:cNvSpPr/>
          <p:nvPr/>
        </p:nvSpPr>
        <p:spPr>
          <a:xfrm>
            <a:off x="3325833" y="2144803"/>
            <a:ext cx="812862" cy="660256"/>
          </a:xfrm>
          <a:prstGeom prst="roundRect">
            <a:avLst>
              <a:gd name="adj" fmla="val 5304"/>
            </a:avLst>
          </a:prstGeom>
          <a:solidFill>
            <a:srgbClr val="ACB6E0"/>
          </a:solidFill>
          <a:ln w="2857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ACB6E0"/>
              </a:solidFill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3227868" y="2832919"/>
            <a:ext cx="1037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ACB6E0"/>
                </a:solidFill>
                <a:latin typeface="DIN Pro Medium" pitchFamily="34" charset="0"/>
                <a:cs typeface="DIN Pro Medium" pitchFamily="34" charset="0"/>
              </a:rPr>
              <a:t>ПОСТАВКА</a:t>
            </a:r>
            <a:endParaRPr lang="ru-RU" sz="900" dirty="0" smtClean="0">
              <a:solidFill>
                <a:srgbClr val="ACB6E0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180" name="Скругленный прямоугольник 179"/>
          <p:cNvSpPr/>
          <p:nvPr/>
        </p:nvSpPr>
        <p:spPr>
          <a:xfrm>
            <a:off x="1145306" y="2144803"/>
            <a:ext cx="926342" cy="660256"/>
          </a:xfrm>
          <a:prstGeom prst="roundRect">
            <a:avLst>
              <a:gd name="adj" fmla="val 5304"/>
            </a:avLst>
          </a:prstGeom>
          <a:solidFill>
            <a:srgbClr val="ACB6E0"/>
          </a:solidFill>
          <a:ln w="2857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ACB6E0"/>
              </a:solidFill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1085894" y="2832919"/>
            <a:ext cx="1037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ACB6E0"/>
                </a:solidFill>
                <a:latin typeface="DIN Pro Medium" pitchFamily="34" charset="0"/>
                <a:cs typeface="DIN Pro Medium" pitchFamily="34" charset="0"/>
              </a:rPr>
              <a:t>ПОСТАВКА</a:t>
            </a:r>
            <a:endParaRPr lang="ru-RU" sz="900" dirty="0" smtClean="0">
              <a:solidFill>
                <a:srgbClr val="ACB6E0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4221304" y="2428143"/>
            <a:ext cx="8388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solidFill>
                  <a:schemeClr val="bg1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ОПЛАТА</a:t>
            </a:r>
          </a:p>
        </p:txBody>
      </p:sp>
      <p:sp>
        <p:nvSpPr>
          <p:cNvPr id="194" name="Скругленный прямоугольник 193"/>
          <p:cNvSpPr/>
          <p:nvPr/>
        </p:nvSpPr>
        <p:spPr>
          <a:xfrm>
            <a:off x="4237527" y="2394185"/>
            <a:ext cx="822674" cy="410873"/>
          </a:xfrm>
          <a:prstGeom prst="roundRect">
            <a:avLst>
              <a:gd name="adj" fmla="val 5304"/>
            </a:avLst>
          </a:prstGeom>
          <a:solidFill>
            <a:srgbClr val="516CD7"/>
          </a:solidFill>
          <a:ln w="2857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5" name="Скругленный прямоугольник 194"/>
          <p:cNvSpPr/>
          <p:nvPr/>
        </p:nvSpPr>
        <p:spPr>
          <a:xfrm>
            <a:off x="4227019" y="2144802"/>
            <a:ext cx="838526" cy="233250"/>
          </a:xfrm>
          <a:prstGeom prst="roundRect">
            <a:avLst>
              <a:gd name="adj" fmla="val 6250"/>
            </a:avLst>
          </a:prstGeom>
          <a:solidFill>
            <a:srgbClr val="354283"/>
          </a:solidFill>
          <a:ln w="1270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6" name="Скругленный прямоугольник 195"/>
          <p:cNvSpPr/>
          <p:nvPr/>
        </p:nvSpPr>
        <p:spPr>
          <a:xfrm>
            <a:off x="4234985" y="2294502"/>
            <a:ext cx="829195" cy="84484"/>
          </a:xfrm>
          <a:prstGeom prst="roundRect">
            <a:avLst>
              <a:gd name="adj" fmla="val 6250"/>
            </a:avLst>
          </a:prstGeom>
          <a:solidFill>
            <a:srgbClr val="ACB6E0"/>
          </a:solidFill>
          <a:ln w="2857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8" name="TextBox 197"/>
          <p:cNvSpPr txBox="1"/>
          <p:nvPr/>
        </p:nvSpPr>
        <p:spPr>
          <a:xfrm>
            <a:off x="4234985" y="2123926"/>
            <a:ext cx="83056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bg1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прибыль</a:t>
            </a:r>
            <a:endParaRPr lang="ru-RU" sz="800" dirty="0" smtClean="0">
              <a:solidFill>
                <a:schemeClr val="bg1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4234985" y="2832919"/>
            <a:ext cx="812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516CD8"/>
                </a:solidFill>
                <a:latin typeface="DIN Pro Medium" pitchFamily="34" charset="0"/>
                <a:cs typeface="DIN Pro Medium" pitchFamily="34" charset="0"/>
              </a:rPr>
              <a:t>ОПЛАТА</a:t>
            </a:r>
            <a:endParaRPr lang="ru-RU" sz="900" dirty="0" smtClean="0">
              <a:solidFill>
                <a:srgbClr val="516CD8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200" name="Стрелка вправо 199"/>
          <p:cNvSpPr/>
          <p:nvPr/>
        </p:nvSpPr>
        <p:spPr>
          <a:xfrm>
            <a:off x="5082193" y="2498703"/>
            <a:ext cx="241023" cy="190863"/>
          </a:xfrm>
          <a:prstGeom prst="rightArrow">
            <a:avLst>
              <a:gd name="adj1" fmla="val 50000"/>
              <a:gd name="adj2" fmla="val 84942"/>
            </a:avLst>
          </a:prstGeom>
          <a:solidFill>
            <a:srgbClr val="516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1" name="Скругленный прямоугольник 200"/>
          <p:cNvSpPr/>
          <p:nvPr/>
        </p:nvSpPr>
        <p:spPr>
          <a:xfrm>
            <a:off x="5367244" y="2144803"/>
            <a:ext cx="812862" cy="660256"/>
          </a:xfrm>
          <a:prstGeom prst="roundRect">
            <a:avLst>
              <a:gd name="adj" fmla="val 5304"/>
            </a:avLst>
          </a:prstGeom>
          <a:solidFill>
            <a:srgbClr val="ACB6E0"/>
          </a:solidFill>
          <a:ln w="2857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ACB6E0"/>
              </a:solidFill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5269279" y="2832919"/>
            <a:ext cx="1037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ACB6E0"/>
                </a:solidFill>
                <a:latin typeface="DIN Pro Medium" pitchFamily="34" charset="0"/>
                <a:cs typeface="DIN Pro Medium" pitchFamily="34" charset="0"/>
              </a:rPr>
              <a:t>ПОСТАВКА</a:t>
            </a:r>
            <a:endParaRPr lang="ru-RU" sz="900" dirty="0" smtClean="0">
              <a:solidFill>
                <a:srgbClr val="ACB6E0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6286470" y="2428143"/>
            <a:ext cx="8388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solidFill>
                  <a:schemeClr val="bg1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ОПЛАТА</a:t>
            </a:r>
          </a:p>
        </p:txBody>
      </p:sp>
      <p:sp>
        <p:nvSpPr>
          <p:cNvPr id="204" name="Скругленный прямоугольник 203"/>
          <p:cNvSpPr/>
          <p:nvPr/>
        </p:nvSpPr>
        <p:spPr>
          <a:xfrm>
            <a:off x="6302693" y="2394185"/>
            <a:ext cx="822674" cy="410873"/>
          </a:xfrm>
          <a:prstGeom prst="roundRect">
            <a:avLst>
              <a:gd name="adj" fmla="val 5304"/>
            </a:avLst>
          </a:prstGeom>
          <a:solidFill>
            <a:srgbClr val="516CD7"/>
          </a:solidFill>
          <a:ln w="2857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" name="Скругленный прямоугольник 204"/>
          <p:cNvSpPr/>
          <p:nvPr/>
        </p:nvSpPr>
        <p:spPr>
          <a:xfrm>
            <a:off x="6292185" y="2144802"/>
            <a:ext cx="838526" cy="233250"/>
          </a:xfrm>
          <a:prstGeom prst="roundRect">
            <a:avLst>
              <a:gd name="adj" fmla="val 6250"/>
            </a:avLst>
          </a:prstGeom>
          <a:solidFill>
            <a:srgbClr val="354283"/>
          </a:solidFill>
          <a:ln w="1270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6" name="Скругленный прямоугольник 205"/>
          <p:cNvSpPr/>
          <p:nvPr/>
        </p:nvSpPr>
        <p:spPr>
          <a:xfrm>
            <a:off x="6300151" y="2294502"/>
            <a:ext cx="829195" cy="84484"/>
          </a:xfrm>
          <a:prstGeom prst="roundRect">
            <a:avLst>
              <a:gd name="adj" fmla="val 6250"/>
            </a:avLst>
          </a:prstGeom>
          <a:solidFill>
            <a:srgbClr val="ACB6E0"/>
          </a:solidFill>
          <a:ln w="2857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8" name="TextBox 207"/>
          <p:cNvSpPr txBox="1"/>
          <p:nvPr/>
        </p:nvSpPr>
        <p:spPr>
          <a:xfrm>
            <a:off x="6300151" y="2123926"/>
            <a:ext cx="83056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bg1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прибыль</a:t>
            </a:r>
            <a:endParaRPr lang="ru-RU" sz="800" dirty="0" smtClean="0">
              <a:solidFill>
                <a:schemeClr val="bg1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6300151" y="2832919"/>
            <a:ext cx="812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516CD8"/>
                </a:solidFill>
                <a:latin typeface="DIN Pro Medium" pitchFamily="34" charset="0"/>
                <a:cs typeface="DIN Pro Medium" pitchFamily="34" charset="0"/>
              </a:rPr>
              <a:t>ОПЛАТА</a:t>
            </a:r>
            <a:endParaRPr lang="ru-RU" sz="900" dirty="0" smtClean="0">
              <a:solidFill>
                <a:srgbClr val="516CD8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4665091" y="1849365"/>
            <a:ext cx="15484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ACB6E0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комиссия</a:t>
            </a:r>
          </a:p>
        </p:txBody>
      </p:sp>
      <p:sp>
        <p:nvSpPr>
          <p:cNvPr id="214" name="TextBox 213"/>
          <p:cNvSpPr txBox="1"/>
          <p:nvPr/>
        </p:nvSpPr>
        <p:spPr>
          <a:xfrm>
            <a:off x="6728094" y="1849365"/>
            <a:ext cx="13382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ACB6E0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комиссия</a:t>
            </a:r>
          </a:p>
        </p:txBody>
      </p:sp>
      <p:sp>
        <p:nvSpPr>
          <p:cNvPr id="220" name="Скругленный прямоугольник 219"/>
          <p:cNvSpPr/>
          <p:nvPr/>
        </p:nvSpPr>
        <p:spPr>
          <a:xfrm>
            <a:off x="9019885" y="2941908"/>
            <a:ext cx="669503" cy="141902"/>
          </a:xfrm>
          <a:prstGeom prst="roundRect">
            <a:avLst>
              <a:gd name="adj" fmla="val 6250"/>
            </a:avLst>
          </a:prstGeom>
          <a:solidFill>
            <a:srgbClr val="354283"/>
          </a:solidFill>
          <a:ln w="127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1" name="Скругленный прямоугольник 220"/>
          <p:cNvSpPr/>
          <p:nvPr/>
        </p:nvSpPr>
        <p:spPr>
          <a:xfrm>
            <a:off x="9019885" y="3113066"/>
            <a:ext cx="669503" cy="141902"/>
          </a:xfrm>
          <a:prstGeom prst="roundRect">
            <a:avLst>
              <a:gd name="adj" fmla="val 6250"/>
            </a:avLst>
          </a:prstGeom>
          <a:solidFill>
            <a:srgbClr val="354283"/>
          </a:solidFill>
          <a:ln w="127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2" name="Скругленный прямоугольник 221"/>
          <p:cNvSpPr/>
          <p:nvPr/>
        </p:nvSpPr>
        <p:spPr>
          <a:xfrm>
            <a:off x="10146395" y="2822044"/>
            <a:ext cx="772217" cy="432924"/>
          </a:xfrm>
          <a:prstGeom prst="roundRect">
            <a:avLst>
              <a:gd name="adj" fmla="val 6250"/>
            </a:avLst>
          </a:prstGeom>
          <a:solidFill>
            <a:srgbClr val="354283"/>
          </a:solidFill>
          <a:ln w="127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5" name="TextBox 154"/>
          <p:cNvSpPr txBox="1"/>
          <p:nvPr/>
        </p:nvSpPr>
        <p:spPr>
          <a:xfrm>
            <a:off x="10131680" y="2874805"/>
            <a:ext cx="851479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bg1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прибыль</a:t>
            </a:r>
          </a:p>
        </p:txBody>
      </p:sp>
      <p:sp>
        <p:nvSpPr>
          <p:cNvPr id="226" name="Скругленный прямоугольник 225"/>
          <p:cNvSpPr/>
          <p:nvPr/>
        </p:nvSpPr>
        <p:spPr>
          <a:xfrm>
            <a:off x="2196115" y="4825155"/>
            <a:ext cx="4909260" cy="490391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9050">
            <a:solidFill>
              <a:srgbClr val="354283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7" name="Скругленный прямоугольник 226"/>
          <p:cNvSpPr/>
          <p:nvPr/>
        </p:nvSpPr>
        <p:spPr>
          <a:xfrm>
            <a:off x="2170779" y="4584220"/>
            <a:ext cx="4959932" cy="490391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90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8" name="TextBox 227"/>
          <p:cNvSpPr txBox="1"/>
          <p:nvPr/>
        </p:nvSpPr>
        <p:spPr>
          <a:xfrm>
            <a:off x="2157627" y="5330096"/>
            <a:ext cx="49477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Кассовый разрыв</a:t>
            </a:r>
          </a:p>
        </p:txBody>
      </p:sp>
      <p:sp>
        <p:nvSpPr>
          <p:cNvPr id="240" name="TextBox 239"/>
          <p:cNvSpPr txBox="1"/>
          <p:nvPr/>
        </p:nvSpPr>
        <p:spPr>
          <a:xfrm>
            <a:off x="7133577" y="5191730"/>
            <a:ext cx="13219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ACB6E0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Дата оплаты по договору</a:t>
            </a:r>
          </a:p>
        </p:txBody>
      </p:sp>
      <p:sp>
        <p:nvSpPr>
          <p:cNvPr id="244" name="Скругленный прямоугольник 243"/>
          <p:cNvSpPr/>
          <p:nvPr/>
        </p:nvSpPr>
        <p:spPr>
          <a:xfrm>
            <a:off x="1145306" y="4280172"/>
            <a:ext cx="926342" cy="660256"/>
          </a:xfrm>
          <a:prstGeom prst="roundRect">
            <a:avLst>
              <a:gd name="adj" fmla="val 5304"/>
            </a:avLst>
          </a:prstGeom>
          <a:solidFill>
            <a:srgbClr val="ACB6E0"/>
          </a:solidFill>
          <a:ln w="2857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ACB6E0"/>
              </a:solidFill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1085894" y="4945138"/>
            <a:ext cx="1037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ACB6E0"/>
                </a:solidFill>
                <a:latin typeface="DIN Pro Medium" pitchFamily="34" charset="0"/>
                <a:cs typeface="DIN Pro Medium" pitchFamily="34" charset="0"/>
              </a:rPr>
              <a:t>ПОСТАВКА</a:t>
            </a:r>
            <a:endParaRPr lang="ru-RU" sz="900" dirty="0" smtClean="0">
              <a:solidFill>
                <a:srgbClr val="ACB6E0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7156809" y="4563512"/>
            <a:ext cx="8388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solidFill>
                  <a:schemeClr val="bg1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ОПЛАТА</a:t>
            </a:r>
          </a:p>
        </p:txBody>
      </p:sp>
      <p:sp>
        <p:nvSpPr>
          <p:cNvPr id="257" name="Скругленный прямоугольник 256"/>
          <p:cNvSpPr/>
          <p:nvPr/>
        </p:nvSpPr>
        <p:spPr>
          <a:xfrm>
            <a:off x="7173032" y="4529554"/>
            <a:ext cx="822674" cy="410873"/>
          </a:xfrm>
          <a:prstGeom prst="roundRect">
            <a:avLst>
              <a:gd name="adj" fmla="val 5304"/>
            </a:avLst>
          </a:prstGeom>
          <a:solidFill>
            <a:srgbClr val="516CD7"/>
          </a:solidFill>
          <a:ln w="2857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8" name="Скругленный прямоугольник 257"/>
          <p:cNvSpPr/>
          <p:nvPr/>
        </p:nvSpPr>
        <p:spPr>
          <a:xfrm>
            <a:off x="7162524" y="4280171"/>
            <a:ext cx="838526" cy="233250"/>
          </a:xfrm>
          <a:prstGeom prst="roundRect">
            <a:avLst>
              <a:gd name="adj" fmla="val 16051"/>
            </a:avLst>
          </a:prstGeom>
          <a:solidFill>
            <a:srgbClr val="354283"/>
          </a:solidFill>
          <a:ln w="1270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1" name="TextBox 260"/>
          <p:cNvSpPr txBox="1"/>
          <p:nvPr/>
        </p:nvSpPr>
        <p:spPr>
          <a:xfrm>
            <a:off x="7173032" y="4251675"/>
            <a:ext cx="83056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bg1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прибыль</a:t>
            </a:r>
            <a:endParaRPr lang="ru-RU" sz="800" dirty="0" smtClean="0">
              <a:solidFill>
                <a:schemeClr val="bg1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262" name="TextBox 261"/>
          <p:cNvSpPr txBox="1"/>
          <p:nvPr/>
        </p:nvSpPr>
        <p:spPr>
          <a:xfrm>
            <a:off x="7170490" y="4945138"/>
            <a:ext cx="812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516CD8"/>
                </a:solidFill>
                <a:latin typeface="DIN Pro Medium" pitchFamily="34" charset="0"/>
                <a:cs typeface="DIN Pro Medium" pitchFamily="34" charset="0"/>
              </a:rPr>
              <a:t>ОПЛАТА</a:t>
            </a:r>
            <a:endParaRPr lang="ru-RU" sz="900" dirty="0" smtClean="0">
              <a:solidFill>
                <a:srgbClr val="516CD8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265" name="Стрелка вправо 264"/>
          <p:cNvSpPr/>
          <p:nvPr/>
        </p:nvSpPr>
        <p:spPr>
          <a:xfrm>
            <a:off x="7158895" y="2498703"/>
            <a:ext cx="241023" cy="190863"/>
          </a:xfrm>
          <a:prstGeom prst="rightArrow">
            <a:avLst>
              <a:gd name="adj1" fmla="val 50000"/>
              <a:gd name="adj2" fmla="val 84942"/>
            </a:avLst>
          </a:prstGeom>
          <a:solidFill>
            <a:srgbClr val="516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9" name="Скругленный прямоугольник 268"/>
          <p:cNvSpPr/>
          <p:nvPr/>
        </p:nvSpPr>
        <p:spPr>
          <a:xfrm>
            <a:off x="9542637" y="4347340"/>
            <a:ext cx="838526" cy="233250"/>
          </a:xfrm>
          <a:prstGeom prst="roundRect">
            <a:avLst>
              <a:gd name="adj" fmla="val 16051"/>
            </a:avLst>
          </a:prstGeom>
          <a:solidFill>
            <a:srgbClr val="354283"/>
          </a:solidFill>
          <a:ln w="1270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0" name="TextBox 269"/>
          <p:cNvSpPr txBox="1"/>
          <p:nvPr/>
        </p:nvSpPr>
        <p:spPr>
          <a:xfrm>
            <a:off x="9553145" y="4318844"/>
            <a:ext cx="83056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bg1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прибыль</a:t>
            </a:r>
            <a:endParaRPr lang="ru-RU" sz="800" dirty="0" smtClean="0">
              <a:solidFill>
                <a:schemeClr val="bg1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273" name="TextBox 272"/>
          <p:cNvSpPr txBox="1"/>
          <p:nvPr/>
        </p:nvSpPr>
        <p:spPr>
          <a:xfrm>
            <a:off x="483326" y="6115543"/>
            <a:ext cx="11065379" cy="422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516CD7"/>
              </a:buClr>
            </a:pPr>
            <a:r>
              <a:rPr lang="ru-RU" sz="1650" dirty="0" smtClean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Применение факторинга позволяет повысить оборачиваемость и по итогу увеличить показатели прибыли</a:t>
            </a:r>
            <a:endParaRPr lang="ru-RU" sz="1650" dirty="0">
              <a:solidFill>
                <a:srgbClr val="354283"/>
              </a:solidFill>
              <a:latin typeface="DIN Pro Medium" pitchFamily="34" charset="0"/>
              <a:cs typeface="DIN Pro Medium" pitchFamily="34" charset="0"/>
            </a:endParaRPr>
          </a:p>
        </p:txBody>
      </p:sp>
      <p:cxnSp>
        <p:nvCxnSpPr>
          <p:cNvPr id="73" name="Прямая соединительная линия 72"/>
          <p:cNvCxnSpPr/>
          <p:nvPr/>
        </p:nvCxnSpPr>
        <p:spPr>
          <a:xfrm flipV="1">
            <a:off x="5047847" y="2078206"/>
            <a:ext cx="221431" cy="270504"/>
          </a:xfrm>
          <a:prstGeom prst="line">
            <a:avLst/>
          </a:prstGeom>
          <a:ln w="12700">
            <a:solidFill>
              <a:srgbClr val="ACB6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flipV="1">
            <a:off x="7098703" y="2078206"/>
            <a:ext cx="221431" cy="270504"/>
          </a:xfrm>
          <a:prstGeom prst="line">
            <a:avLst/>
          </a:prstGeom>
          <a:ln w="12700">
            <a:solidFill>
              <a:srgbClr val="ACB6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bject 28"/>
          <p:cNvSpPr txBox="1">
            <a:spLocks/>
          </p:cNvSpPr>
          <p:nvPr/>
        </p:nvSpPr>
        <p:spPr>
          <a:xfrm>
            <a:off x="950943" y="1428601"/>
            <a:ext cx="7443642" cy="289823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800" spc="85" dirty="0" smtClean="0">
                <a:solidFill>
                  <a:srgbClr val="354283"/>
                </a:solidFill>
                <a:latin typeface="DIN Pro Bold"/>
                <a:cs typeface="DIN Pro Bold"/>
              </a:rPr>
              <a:t>С факторингом</a:t>
            </a:r>
            <a:endParaRPr lang="ru-RU" sz="1800" dirty="0">
              <a:solidFill>
                <a:srgbClr val="354283"/>
              </a:solidFill>
              <a:latin typeface="DIN Pro Bold"/>
              <a:cs typeface="DIN Pro Bold"/>
            </a:endParaRPr>
          </a:p>
        </p:txBody>
      </p:sp>
      <p:sp>
        <p:nvSpPr>
          <p:cNvPr id="75" name="object 28"/>
          <p:cNvSpPr txBox="1">
            <a:spLocks/>
          </p:cNvSpPr>
          <p:nvPr/>
        </p:nvSpPr>
        <p:spPr>
          <a:xfrm>
            <a:off x="950943" y="4436977"/>
            <a:ext cx="7443642" cy="289823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800" spc="85" dirty="0" smtClean="0">
                <a:solidFill>
                  <a:srgbClr val="354283"/>
                </a:solidFill>
                <a:latin typeface="DIN Pro Bold"/>
                <a:cs typeface="DIN Pro Bold"/>
              </a:rPr>
              <a:t>Без факторинга</a:t>
            </a:r>
            <a:endParaRPr lang="ru-RU" sz="1800" dirty="0">
              <a:solidFill>
                <a:srgbClr val="354283"/>
              </a:solidFill>
              <a:latin typeface="DIN Pro Bold"/>
              <a:cs typeface="DIN Pro Bold"/>
            </a:endParaRPr>
          </a:p>
        </p:txBody>
      </p:sp>
      <p:sp>
        <p:nvSpPr>
          <p:cNvPr id="76" name="object 28"/>
          <p:cNvSpPr txBox="1">
            <a:spLocks/>
          </p:cNvSpPr>
          <p:nvPr/>
        </p:nvSpPr>
        <p:spPr>
          <a:xfrm>
            <a:off x="8501121" y="2170530"/>
            <a:ext cx="2834660" cy="259045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600" spc="85" dirty="0" smtClean="0">
                <a:solidFill>
                  <a:srgbClr val="354283"/>
                </a:solidFill>
                <a:latin typeface="DIN Pro Bold"/>
                <a:cs typeface="DIN Pro Bold"/>
              </a:rPr>
              <a:t>С факторингом</a:t>
            </a:r>
            <a:endParaRPr lang="ru-RU" sz="1600" dirty="0">
              <a:solidFill>
                <a:srgbClr val="354283"/>
              </a:solidFill>
              <a:latin typeface="DIN Pro Bold"/>
              <a:cs typeface="DIN Pro Bold"/>
            </a:endParaRPr>
          </a:p>
        </p:txBody>
      </p:sp>
      <p:sp>
        <p:nvSpPr>
          <p:cNvPr id="77" name="object 28"/>
          <p:cNvSpPr txBox="1">
            <a:spLocks/>
          </p:cNvSpPr>
          <p:nvPr/>
        </p:nvSpPr>
        <p:spPr>
          <a:xfrm>
            <a:off x="8501121" y="4994986"/>
            <a:ext cx="2834660" cy="259045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600" spc="85" dirty="0" smtClean="0">
                <a:solidFill>
                  <a:srgbClr val="354283"/>
                </a:solidFill>
                <a:latin typeface="DIN Pro Bold"/>
                <a:cs typeface="DIN Pro Bold"/>
              </a:rPr>
              <a:t>Без факторинга</a:t>
            </a:r>
            <a:endParaRPr lang="ru-RU" sz="1600" dirty="0">
              <a:solidFill>
                <a:srgbClr val="354283"/>
              </a:solidFill>
              <a:latin typeface="DIN Pro Bold"/>
              <a:cs typeface="DIN Pro Bold"/>
            </a:endParaRPr>
          </a:p>
        </p:txBody>
      </p:sp>
    </p:spTree>
    <p:extLst>
      <p:ext uri="{BB962C8B-B14F-4D97-AF65-F5344CB8AC3E}">
        <p14:creationId xmlns:p14="http://schemas.microsoft.com/office/powerpoint/2010/main" val="2267540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7454" y="1475630"/>
            <a:ext cx="5626969" cy="3171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i="1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«</a:t>
            </a:r>
            <a:r>
              <a:rPr lang="ru-RU" sz="1400" i="1" dirty="0" smtClean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Онлайн-факторинг </a:t>
            </a:r>
            <a:r>
              <a:rPr lang="ru-RU" sz="1400" i="1" dirty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позволяет нам эффективнее управлять дебиторской задолженностью</a:t>
            </a:r>
            <a:r>
              <a:rPr lang="ru-RU" sz="1400" i="1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 и обеспечивать своим подрядчикам лучшие </a:t>
            </a:r>
            <a:r>
              <a:rPr lang="ru-RU" sz="1400" i="1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условия, ведь </a:t>
            </a:r>
            <a:r>
              <a:rPr lang="ru-RU" sz="1400" i="1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теперь они могут быстро получить финансирование </a:t>
            </a:r>
            <a:r>
              <a:rPr lang="ru-RU" sz="1400" i="1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на </a:t>
            </a:r>
            <a:r>
              <a:rPr lang="ru-RU" sz="1400" i="1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выполненные работы по капремонту. 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i="1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Мы видим лояльность исполнителей: многие из них работают с нами несколько лет и намерены продолжать сотрудничество. 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i="1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Легкий доступ к финансовым инструментам для бизнеса также расширяет круг потенциальных исполнителей и привлекает новых участников на наши тендеры, а это регулирует стоимость заказа </a:t>
            </a:r>
            <a:r>
              <a:rPr lang="ru-RU" sz="1400" i="1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и  </a:t>
            </a:r>
            <a:r>
              <a:rPr lang="ru-RU" sz="1400" i="1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оптимизирует </a:t>
            </a:r>
            <a:r>
              <a:rPr lang="ru-RU" sz="1400" i="1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использование бюджета </a:t>
            </a:r>
            <a:r>
              <a:rPr lang="ru-RU" sz="1400" i="1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Фонда».</a:t>
            </a:r>
          </a:p>
        </p:txBody>
      </p:sp>
      <p:sp>
        <p:nvSpPr>
          <p:cNvPr id="5" name="Правая круглая скобка 4"/>
          <p:cNvSpPr/>
          <p:nvPr/>
        </p:nvSpPr>
        <p:spPr>
          <a:xfrm rot="10800000">
            <a:off x="934167" y="1266824"/>
            <a:ext cx="266573" cy="3768868"/>
          </a:xfrm>
          <a:prstGeom prst="rightBracket">
            <a:avLst>
              <a:gd name="adj" fmla="val 89434"/>
            </a:avLst>
          </a:prstGeom>
          <a:ln w="19050">
            <a:solidFill>
              <a:srgbClr val="526C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2540497" y="4970743"/>
            <a:ext cx="554753" cy="304800"/>
            <a:chOff x="451087" y="5686425"/>
            <a:chExt cx="254846" cy="304800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540536" y="5686425"/>
              <a:ext cx="0" cy="304800"/>
            </a:xfrm>
            <a:prstGeom prst="line">
              <a:avLst/>
            </a:prstGeom>
            <a:ln w="19050">
              <a:solidFill>
                <a:srgbClr val="526C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V="1">
              <a:off x="540537" y="5686425"/>
              <a:ext cx="75946" cy="304800"/>
            </a:xfrm>
            <a:prstGeom prst="line">
              <a:avLst/>
            </a:prstGeom>
            <a:ln w="19050">
              <a:solidFill>
                <a:srgbClr val="526C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H="1">
              <a:off x="451087" y="5687959"/>
              <a:ext cx="89450" cy="0"/>
            </a:xfrm>
            <a:prstGeom prst="line">
              <a:avLst/>
            </a:prstGeom>
            <a:ln w="19050">
              <a:solidFill>
                <a:srgbClr val="526C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H="1">
              <a:off x="616483" y="5687959"/>
              <a:ext cx="89450" cy="0"/>
            </a:xfrm>
            <a:prstGeom prst="line">
              <a:avLst/>
            </a:prstGeom>
            <a:ln w="19050">
              <a:solidFill>
                <a:srgbClr val="526C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3" descr="C:\Users\Eren\OneDrive\Рабочий стол\Истории\budarin-b7f368919f-9a779f52b11ccbcc404df18636edf220 копия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742" y="5032932"/>
            <a:ext cx="1331795" cy="1331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830286" y="5422094"/>
            <a:ext cx="39022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Дмитрий </a:t>
            </a:r>
            <a:r>
              <a:rPr lang="ru-RU" sz="1400" dirty="0" err="1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Бударин</a:t>
            </a:r>
            <a:r>
              <a:rPr lang="ru-RU" sz="1400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 </a:t>
            </a:r>
          </a:p>
          <a:p>
            <a:r>
              <a:rPr lang="ru-RU" sz="1400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руководитель финансового департамента ФКР Самарской области</a:t>
            </a:r>
          </a:p>
        </p:txBody>
      </p:sp>
      <p:pic>
        <p:nvPicPr>
          <p:cNvPr id="13" name="Picture 2" descr="C:\Users\Eren\OneDrive\Рабочий стол\Маркетинг\PR\Благодарности\ФКР Самары 12.202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4" b="1710"/>
          <a:stretch/>
        </p:blipFill>
        <p:spPr bwMode="auto">
          <a:xfrm>
            <a:off x="6930199" y="574551"/>
            <a:ext cx="4101257" cy="5902867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24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8776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Скругленный прямоугольник 42"/>
          <p:cNvSpPr/>
          <p:nvPr/>
        </p:nvSpPr>
        <p:spPr>
          <a:xfrm>
            <a:off x="1186458" y="5402684"/>
            <a:ext cx="9857533" cy="713053"/>
          </a:xfrm>
          <a:prstGeom prst="roundRect">
            <a:avLst>
              <a:gd name="adj" fmla="val 4813"/>
            </a:avLst>
          </a:prstGeom>
          <a:solidFill>
            <a:schemeClr val="bg1"/>
          </a:solidFill>
          <a:ln>
            <a:solidFill>
              <a:srgbClr val="BCBBBB"/>
            </a:solidFill>
          </a:ln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 стрелкой 44"/>
          <p:cNvCxnSpPr/>
          <p:nvPr/>
        </p:nvCxnSpPr>
        <p:spPr>
          <a:xfrm>
            <a:off x="3023887" y="5753446"/>
            <a:ext cx="343354" cy="4081"/>
          </a:xfrm>
          <a:prstGeom prst="straightConnector1">
            <a:avLst/>
          </a:prstGeom>
          <a:ln w="28575">
            <a:solidFill>
              <a:srgbClr val="35428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713003" y="5601006"/>
            <a:ext cx="16650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354283"/>
                </a:solidFill>
                <a:latin typeface="DIN Pro Regular" pitchFamily="34" charset="0"/>
                <a:cs typeface="DIN Pro Regular" pitchFamily="34" charset="0"/>
              </a:rPr>
              <a:t>Выбор фактора</a:t>
            </a:r>
            <a:endParaRPr lang="ru-RU" sz="1400" dirty="0">
              <a:solidFill>
                <a:srgbClr val="354283"/>
              </a:solidFill>
              <a:latin typeface="DIN Pro Regular" pitchFamily="34" charset="0"/>
              <a:cs typeface="DIN Pro Regular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069660" y="5601006"/>
            <a:ext cx="1898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354283"/>
                </a:solidFill>
                <a:latin typeface="DIN Pro Regular" pitchFamily="34" charset="0"/>
                <a:cs typeface="DIN Pro Regular" pitchFamily="34" charset="0"/>
              </a:rPr>
              <a:t>Загрузка документов</a:t>
            </a:r>
            <a:endParaRPr lang="ru-RU" sz="1400" dirty="0">
              <a:solidFill>
                <a:srgbClr val="354283"/>
              </a:solidFill>
              <a:latin typeface="DIN Pro Regular" pitchFamily="34" charset="0"/>
              <a:cs typeface="DIN Pro Regular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678366" y="5601492"/>
            <a:ext cx="2258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354283"/>
                </a:solidFill>
                <a:latin typeface="DIN Pro Regular" pitchFamily="34" charset="0"/>
                <a:ea typeface="+mj-ea"/>
                <a:cs typeface="DIN Pro Regular" pitchFamily="34" charset="0"/>
              </a:rPr>
              <a:t>Финансирование</a:t>
            </a:r>
            <a:endParaRPr lang="ru-RU" sz="1400" dirty="0">
              <a:solidFill>
                <a:srgbClr val="354283"/>
              </a:solidFill>
              <a:latin typeface="DIN Pro Regular" pitchFamily="34" charset="0"/>
              <a:ea typeface="+mj-ea"/>
              <a:cs typeface="DIN Pro Regular" pitchFamily="34" charset="0"/>
            </a:endParaRPr>
          </a:p>
        </p:txBody>
      </p:sp>
      <p:cxnSp>
        <p:nvCxnSpPr>
          <p:cNvPr id="49" name="Прямая со стрелкой 48"/>
          <p:cNvCxnSpPr/>
          <p:nvPr/>
        </p:nvCxnSpPr>
        <p:spPr>
          <a:xfrm>
            <a:off x="5374676" y="5753446"/>
            <a:ext cx="343354" cy="4081"/>
          </a:xfrm>
          <a:prstGeom prst="straightConnector1">
            <a:avLst/>
          </a:prstGeom>
          <a:ln w="28575">
            <a:solidFill>
              <a:srgbClr val="35428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8093816" y="5753446"/>
            <a:ext cx="343354" cy="4081"/>
          </a:xfrm>
          <a:prstGeom prst="straightConnector1">
            <a:avLst/>
          </a:prstGeom>
          <a:ln w="28575">
            <a:solidFill>
              <a:srgbClr val="35428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374676" y="5217015"/>
            <a:ext cx="193289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100" spc="150" dirty="0" smtClean="0">
                <a:solidFill>
                  <a:srgbClr val="516CD7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ОТ 1 ЧАСА</a:t>
            </a:r>
            <a:endParaRPr lang="ru-RU" sz="1100" spc="150" dirty="0">
              <a:solidFill>
                <a:srgbClr val="516CD7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397115" y="5586324"/>
            <a:ext cx="1441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354283"/>
                </a:solidFill>
                <a:latin typeface="DIN Pro Regular" pitchFamily="34" charset="0"/>
                <a:cs typeface="DIN Pro Regular" pitchFamily="34" charset="0"/>
              </a:rPr>
              <a:t>Онлайн заявка</a:t>
            </a:r>
            <a:endParaRPr lang="ru-RU" sz="1400" dirty="0">
              <a:solidFill>
                <a:srgbClr val="354283"/>
              </a:solidFill>
              <a:latin typeface="DIN Pro Regular" pitchFamily="34" charset="0"/>
              <a:cs typeface="DIN Pro Regular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862770" y="520611"/>
            <a:ext cx="3148427" cy="882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516CD7"/>
              </a:buClr>
            </a:pPr>
            <a:r>
              <a:rPr lang="ru-RU" sz="1400" dirty="0" smtClean="0">
                <a:solidFill>
                  <a:srgbClr val="516CD8"/>
                </a:solidFill>
                <a:latin typeface="DIN Pro Bold" pitchFamily="34" charset="0"/>
                <a:ea typeface="+mj-ea"/>
                <a:cs typeface="DIN Pro Bold" pitchFamily="34" charset="0"/>
              </a:rPr>
              <a:t>Независимый агрегатор предложений по факторингу</a:t>
            </a:r>
            <a:endParaRPr lang="ru-RU" sz="1400" dirty="0">
              <a:solidFill>
                <a:srgbClr val="516CD8"/>
              </a:solidFill>
              <a:latin typeface="DIN Pro Bold" pitchFamily="34" charset="0"/>
              <a:ea typeface="+mj-ea"/>
              <a:cs typeface="DIN Pro Bold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613921" y="520611"/>
            <a:ext cx="29501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buClr>
                <a:srgbClr val="516CD7"/>
              </a:buClr>
            </a:pPr>
            <a:r>
              <a:rPr lang="ru-RU" sz="1400" dirty="0" smtClean="0">
                <a:solidFill>
                  <a:srgbClr val="516CD8"/>
                </a:solidFill>
                <a:latin typeface="DIN Pro Bold" pitchFamily="34" charset="0"/>
                <a:ea typeface="+mj-ea"/>
                <a:cs typeface="DIN Pro Bold" pitchFamily="34" charset="0"/>
              </a:rPr>
              <a:t>100% электронное оформление финансирования</a:t>
            </a:r>
            <a:endParaRPr lang="ru-RU" sz="1400" dirty="0">
              <a:solidFill>
                <a:srgbClr val="516CD8"/>
              </a:solidFill>
              <a:latin typeface="DIN Pro Bold" pitchFamily="34" charset="0"/>
              <a:ea typeface="+mj-ea"/>
              <a:cs typeface="DIN Pro Bold" pitchFamily="34" charset="0"/>
            </a:endParaRPr>
          </a:p>
        </p:txBody>
      </p:sp>
      <p:pic>
        <p:nvPicPr>
          <p:cNvPr id="55" name="Picture 2" descr="C:\Users\Eren\OneDrive\Рабочий стол\Маркетинг-кит\Лого\Logo BLUE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509" y="743144"/>
            <a:ext cx="1619250" cy="50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Прямоугольник 55"/>
          <p:cNvSpPr/>
          <p:nvPr/>
        </p:nvSpPr>
        <p:spPr>
          <a:xfrm>
            <a:off x="1310988" y="1043621"/>
            <a:ext cx="3700209" cy="45719"/>
          </a:xfrm>
          <a:prstGeom prst="rect">
            <a:avLst/>
          </a:prstGeom>
          <a:solidFill>
            <a:srgbClr val="4A6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6293392" y="1828799"/>
            <a:ext cx="4769949" cy="1388274"/>
          </a:xfrm>
          <a:prstGeom prst="roundRect">
            <a:avLst>
              <a:gd name="adj" fmla="val 4813"/>
            </a:avLst>
          </a:prstGeom>
          <a:solidFill>
            <a:schemeClr val="bg1"/>
          </a:solidFill>
          <a:ln>
            <a:solidFill>
              <a:srgbClr val="BCBBBB"/>
            </a:solidFill>
          </a:ln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6293392" y="3368131"/>
            <a:ext cx="4769949" cy="1388274"/>
          </a:xfrm>
          <a:prstGeom prst="roundRect">
            <a:avLst>
              <a:gd name="adj" fmla="val 4813"/>
            </a:avLst>
          </a:prstGeom>
          <a:solidFill>
            <a:schemeClr val="bg1"/>
          </a:solidFill>
          <a:ln>
            <a:solidFill>
              <a:srgbClr val="BCBBBB"/>
            </a:solidFill>
          </a:ln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1310988" y="1828799"/>
            <a:ext cx="4769949" cy="1388274"/>
          </a:xfrm>
          <a:prstGeom prst="roundRect">
            <a:avLst>
              <a:gd name="adj" fmla="val 4813"/>
            </a:avLst>
          </a:prstGeom>
          <a:solidFill>
            <a:schemeClr val="bg1"/>
          </a:solidFill>
          <a:ln>
            <a:solidFill>
              <a:srgbClr val="BCBBBB"/>
            </a:solidFill>
          </a:ln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1310988" y="3368131"/>
            <a:ext cx="4769949" cy="1388274"/>
          </a:xfrm>
          <a:prstGeom prst="roundRect">
            <a:avLst>
              <a:gd name="adj" fmla="val 4813"/>
            </a:avLst>
          </a:prstGeom>
          <a:solidFill>
            <a:schemeClr val="bg1"/>
          </a:solidFill>
          <a:ln>
            <a:solidFill>
              <a:srgbClr val="BCBBBB"/>
            </a:solidFill>
          </a:ln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TextBox 62"/>
          <p:cNvSpPr txBox="1"/>
          <p:nvPr/>
        </p:nvSpPr>
        <p:spPr>
          <a:xfrm>
            <a:off x="7583251" y="2157221"/>
            <a:ext cx="2267737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Clr>
                <a:srgbClr val="516CD7"/>
              </a:buClr>
            </a:pPr>
            <a:r>
              <a:rPr lang="ru-RU" sz="1400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Подбор </a:t>
            </a:r>
            <a:r>
              <a:rPr lang="ru-RU" sz="1400" dirty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лучших условий </a:t>
            </a:r>
            <a:r>
              <a:rPr lang="ru-RU" sz="1400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факторинга на </a:t>
            </a: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платформе </a:t>
            </a:r>
            <a:endParaRPr lang="ru-RU" sz="1400" dirty="0">
              <a:solidFill>
                <a:srgbClr val="354283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461028" y="3707192"/>
            <a:ext cx="2127316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Clr>
                <a:srgbClr val="516CD7"/>
              </a:buClr>
            </a:pP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Свободный </a:t>
            </a:r>
            <a:r>
              <a:rPr lang="ru-RU" sz="1400" dirty="0" smtClean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выбор </a:t>
            </a: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суммы и сроков финансирования</a:t>
            </a:r>
            <a:endParaRPr lang="ru-RU" sz="14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442078" y="2176644"/>
            <a:ext cx="2201911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Clr>
                <a:srgbClr val="516CD7"/>
              </a:buClr>
            </a:pPr>
            <a:r>
              <a:rPr lang="ru-RU" sz="1400" dirty="0" smtClean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Быстрая</a:t>
            </a: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 регистрация   по электронной подписи организации</a:t>
            </a:r>
            <a:endParaRPr lang="ru-RU" sz="14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583251" y="3653251"/>
            <a:ext cx="2760727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Clr>
                <a:srgbClr val="516CD7"/>
              </a:buClr>
            </a:pPr>
            <a:r>
              <a:rPr lang="ru-RU" sz="1400" dirty="0" smtClean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Вход в единую доверенную среду </a:t>
            </a: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финансирующих организаций</a:t>
            </a:r>
            <a:endParaRPr lang="ru-RU" sz="14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771372" y="2245831"/>
            <a:ext cx="420060" cy="591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Clr>
                <a:srgbClr val="516CD7"/>
              </a:buClr>
            </a:pPr>
            <a:r>
              <a:rPr lang="ru-RU" sz="2800" dirty="0" smtClean="0">
                <a:solidFill>
                  <a:srgbClr val="516CD8"/>
                </a:solidFill>
                <a:latin typeface="DIN Pro Medium" pitchFamily="34" charset="0"/>
                <a:cs typeface="DIN Pro Medium" pitchFamily="34" charset="0"/>
              </a:rPr>
              <a:t>1</a:t>
            </a:r>
            <a:endParaRPr lang="ru-RU" sz="2800" dirty="0">
              <a:solidFill>
                <a:srgbClr val="516CD8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771372" y="3843782"/>
            <a:ext cx="420060" cy="591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Clr>
                <a:srgbClr val="516CD7"/>
              </a:buClr>
            </a:pPr>
            <a:r>
              <a:rPr lang="ru-RU" sz="2800" dirty="0" smtClean="0">
                <a:solidFill>
                  <a:srgbClr val="516CD8"/>
                </a:solidFill>
                <a:latin typeface="DIN Pro Medium" pitchFamily="34" charset="0"/>
                <a:cs typeface="DIN Pro Medium" pitchFamily="34" charset="0"/>
              </a:rPr>
              <a:t>3</a:t>
            </a:r>
            <a:endParaRPr lang="ru-RU" sz="2800" dirty="0">
              <a:solidFill>
                <a:srgbClr val="516CD8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901423" y="2244930"/>
            <a:ext cx="420060" cy="591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Clr>
                <a:srgbClr val="516CD7"/>
              </a:buClr>
            </a:pPr>
            <a:r>
              <a:rPr lang="ru-RU" sz="2800" dirty="0" smtClean="0">
                <a:solidFill>
                  <a:srgbClr val="516CD8"/>
                </a:solidFill>
                <a:latin typeface="DIN Pro Medium" pitchFamily="34" charset="0"/>
                <a:cs typeface="DIN Pro Medium" pitchFamily="34" charset="0"/>
              </a:rPr>
              <a:t>2</a:t>
            </a:r>
            <a:endParaRPr lang="ru-RU" sz="2800" dirty="0">
              <a:solidFill>
                <a:srgbClr val="516CD8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901423" y="3783018"/>
            <a:ext cx="420060" cy="591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Clr>
                <a:srgbClr val="516CD7"/>
              </a:buClr>
            </a:pPr>
            <a:r>
              <a:rPr lang="ru-RU" sz="2800" dirty="0" smtClean="0">
                <a:solidFill>
                  <a:srgbClr val="516CD8"/>
                </a:solidFill>
                <a:latin typeface="DIN Pro Medium" pitchFamily="34" charset="0"/>
                <a:cs typeface="DIN Pro Medium" pitchFamily="34" charset="0"/>
              </a:rPr>
              <a:t>4</a:t>
            </a:r>
            <a:endParaRPr lang="ru-RU" sz="2800" dirty="0">
              <a:solidFill>
                <a:srgbClr val="516CD8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363131" y="1043621"/>
            <a:ext cx="3700209" cy="45719"/>
          </a:xfrm>
          <a:prstGeom prst="rect">
            <a:avLst/>
          </a:prstGeom>
          <a:solidFill>
            <a:srgbClr val="4A6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462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Скругленный прямоугольник 47"/>
          <p:cNvSpPr/>
          <p:nvPr/>
        </p:nvSpPr>
        <p:spPr>
          <a:xfrm>
            <a:off x="554030" y="1925379"/>
            <a:ext cx="1434966" cy="904685"/>
          </a:xfrm>
          <a:prstGeom prst="roundRect">
            <a:avLst>
              <a:gd name="adj" fmla="val 9929"/>
            </a:avLst>
          </a:prstGeom>
          <a:solidFill>
            <a:schemeClr val="bg1"/>
          </a:solidFill>
          <a:ln w="6350">
            <a:solidFill>
              <a:srgbClr val="BCBBBB"/>
            </a:solidFill>
          </a:ln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object 46"/>
          <p:cNvSpPr txBox="1"/>
          <p:nvPr/>
        </p:nvSpPr>
        <p:spPr>
          <a:xfrm>
            <a:off x="614590" y="1674465"/>
            <a:ext cx="127698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200" b="0" spc="300" dirty="0" smtClean="0">
                <a:solidFill>
                  <a:srgbClr val="B3B9DB"/>
                </a:solidFill>
                <a:latin typeface="DIN Pro Light"/>
                <a:cs typeface="DIN Pro Light"/>
              </a:rPr>
              <a:t>ПОДРЯДЧИК </a:t>
            </a:r>
            <a:endParaRPr sz="1200" spc="300" dirty="0">
              <a:latin typeface="DIN Pro Light"/>
              <a:cs typeface="DIN Pro Light"/>
            </a:endParaRPr>
          </a:p>
        </p:txBody>
      </p:sp>
      <p:cxnSp>
        <p:nvCxnSpPr>
          <p:cNvPr id="54" name="Прямая со стрелкой 53">
            <a:extLst>
              <a:ext uri="{FF2B5EF4-FFF2-40B4-BE49-F238E27FC236}">
                <a16:creationId xmlns="" xmlns:a16="http://schemas.microsoft.com/office/drawing/2014/main" id="{B4340674-BC97-40A7-9EA6-9BCC09EF959B}"/>
              </a:ext>
            </a:extLst>
          </p:cNvPr>
          <p:cNvCxnSpPr>
            <a:cxnSpLocks/>
          </p:cNvCxnSpPr>
          <p:nvPr/>
        </p:nvCxnSpPr>
        <p:spPr>
          <a:xfrm>
            <a:off x="4909654" y="2325262"/>
            <a:ext cx="2337170" cy="0"/>
          </a:xfrm>
          <a:prstGeom prst="straightConnector1">
            <a:avLst/>
          </a:prstGeom>
          <a:ln w="28575">
            <a:solidFill>
              <a:srgbClr val="4A6DE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Скругленный прямоугольник 54"/>
          <p:cNvSpPr/>
          <p:nvPr/>
        </p:nvSpPr>
        <p:spPr>
          <a:xfrm>
            <a:off x="4827654" y="1925379"/>
            <a:ext cx="1573146" cy="904685"/>
          </a:xfrm>
          <a:prstGeom prst="roundRect">
            <a:avLst>
              <a:gd name="adj" fmla="val 9929"/>
            </a:avLst>
          </a:prstGeom>
          <a:solidFill>
            <a:schemeClr val="bg1"/>
          </a:solidFill>
          <a:ln w="6350">
            <a:solidFill>
              <a:srgbClr val="BCBBBB"/>
            </a:solidFill>
          </a:ln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8984544" y="1925379"/>
            <a:ext cx="1434966" cy="904685"/>
          </a:xfrm>
          <a:prstGeom prst="roundRect">
            <a:avLst>
              <a:gd name="adj" fmla="val 9929"/>
            </a:avLst>
          </a:prstGeom>
          <a:solidFill>
            <a:schemeClr val="bg1"/>
          </a:solidFill>
          <a:ln w="6350">
            <a:solidFill>
              <a:srgbClr val="BCBBBB"/>
            </a:solidFill>
          </a:ln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7264492" y="1925379"/>
            <a:ext cx="1434966" cy="904685"/>
          </a:xfrm>
          <a:prstGeom prst="roundRect">
            <a:avLst>
              <a:gd name="adj" fmla="val 9929"/>
            </a:avLst>
          </a:prstGeom>
          <a:solidFill>
            <a:schemeClr val="bg1"/>
          </a:solidFill>
          <a:ln w="6350">
            <a:solidFill>
              <a:srgbClr val="BCBBBB"/>
            </a:solidFill>
          </a:ln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object 24"/>
          <p:cNvSpPr txBox="1"/>
          <p:nvPr/>
        </p:nvSpPr>
        <p:spPr>
          <a:xfrm>
            <a:off x="10554037" y="2050862"/>
            <a:ext cx="1158875" cy="467995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80"/>
              </a:spcBef>
            </a:pPr>
            <a:r>
              <a:rPr sz="1050" b="0" spc="95" dirty="0">
                <a:solidFill>
                  <a:srgbClr val="486CEB"/>
                </a:solidFill>
                <a:latin typeface="DIN Pro Medium"/>
                <a:cs typeface="DIN Pro Medium"/>
              </a:rPr>
              <a:t>КОМИССИЯ</a:t>
            </a:r>
            <a:endParaRPr sz="1050">
              <a:latin typeface="DIN Pro Medium"/>
              <a:cs typeface="DIN Pro Medium"/>
            </a:endParaRPr>
          </a:p>
          <a:p>
            <a:pPr marL="12700">
              <a:lnSpc>
                <a:spcPct val="100000"/>
              </a:lnSpc>
              <a:spcBef>
                <a:spcPts val="480"/>
              </a:spcBef>
            </a:pPr>
            <a:r>
              <a:rPr sz="1050" b="0" spc="55" dirty="0">
                <a:solidFill>
                  <a:srgbClr val="486CEB"/>
                </a:solidFill>
                <a:latin typeface="DIN Pro Medium"/>
                <a:cs typeface="DIN Pro Medium"/>
              </a:rPr>
              <a:t>ЗА</a:t>
            </a:r>
            <a:r>
              <a:rPr sz="1050" b="0" spc="155" dirty="0">
                <a:solidFill>
                  <a:srgbClr val="486CEB"/>
                </a:solidFill>
                <a:latin typeface="DIN Pro Medium"/>
                <a:cs typeface="DIN Pro Medium"/>
              </a:rPr>
              <a:t> </a:t>
            </a:r>
            <a:r>
              <a:rPr sz="1050" b="0" spc="95" dirty="0">
                <a:solidFill>
                  <a:srgbClr val="486CEB"/>
                </a:solidFill>
                <a:latin typeface="DIN Pro Medium"/>
                <a:cs typeface="DIN Pro Medium"/>
              </a:rPr>
              <a:t>ФАКТОРИНГ</a:t>
            </a:r>
            <a:endParaRPr sz="1050">
              <a:latin typeface="DIN Pro Medium"/>
              <a:cs typeface="DIN Pro Medium"/>
            </a:endParaRPr>
          </a:p>
        </p:txBody>
      </p:sp>
      <p:sp>
        <p:nvSpPr>
          <p:cNvPr id="67" name="object 37"/>
          <p:cNvSpPr txBox="1"/>
          <p:nvPr/>
        </p:nvSpPr>
        <p:spPr>
          <a:xfrm>
            <a:off x="7580126" y="2214880"/>
            <a:ext cx="756285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b="0" spc="150" dirty="0">
                <a:solidFill>
                  <a:srgbClr val="354283"/>
                </a:solidFill>
                <a:latin typeface="DIN Pro Medium"/>
                <a:cs typeface="DIN Pro Medium"/>
              </a:rPr>
              <a:t>О</a:t>
            </a:r>
            <a:r>
              <a:rPr sz="1300" b="0" spc="155" dirty="0">
                <a:solidFill>
                  <a:srgbClr val="354283"/>
                </a:solidFill>
                <a:latin typeface="DIN Pro Medium"/>
                <a:cs typeface="DIN Pro Medium"/>
              </a:rPr>
              <a:t>ПЛА</a:t>
            </a:r>
            <a:r>
              <a:rPr sz="1300" b="0" spc="145" dirty="0">
                <a:solidFill>
                  <a:srgbClr val="354283"/>
                </a:solidFill>
                <a:latin typeface="DIN Pro Medium"/>
                <a:cs typeface="DIN Pro Medium"/>
              </a:rPr>
              <a:t>Т</a:t>
            </a:r>
            <a:r>
              <a:rPr sz="1300" b="0" spc="-5" dirty="0">
                <a:solidFill>
                  <a:srgbClr val="354283"/>
                </a:solidFill>
                <a:latin typeface="DIN Pro Medium"/>
                <a:cs typeface="DIN Pro Medium"/>
              </a:rPr>
              <a:t>А</a:t>
            </a:r>
            <a:endParaRPr sz="1300" dirty="0">
              <a:latin typeface="DIN Pro Medium"/>
              <a:cs typeface="DIN Pro Medium"/>
            </a:endParaRPr>
          </a:p>
        </p:txBody>
      </p:sp>
      <p:sp>
        <p:nvSpPr>
          <p:cNvPr id="68" name="object 39"/>
          <p:cNvSpPr txBox="1"/>
          <p:nvPr/>
        </p:nvSpPr>
        <p:spPr>
          <a:xfrm>
            <a:off x="9094497" y="2067872"/>
            <a:ext cx="1195070" cy="317395"/>
          </a:xfrm>
          <a:prstGeom prst="rect">
            <a:avLst/>
          </a:prstGeom>
        </p:spPr>
        <p:txBody>
          <a:bodyPr vert="horz" wrap="square" lIns="0" tIns="1162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15"/>
              </a:spcBef>
            </a:pPr>
            <a:r>
              <a:rPr sz="1300" b="0" spc="155" dirty="0" smtClean="0">
                <a:solidFill>
                  <a:srgbClr val="354283"/>
                </a:solidFill>
                <a:latin typeface="DIN Pro Medium"/>
                <a:cs typeface="DIN Pro Medium"/>
              </a:rPr>
              <a:t>П</a:t>
            </a:r>
            <a:r>
              <a:rPr sz="1300" b="0" spc="150" dirty="0" smtClean="0">
                <a:solidFill>
                  <a:srgbClr val="354283"/>
                </a:solidFill>
                <a:latin typeface="DIN Pro Medium"/>
                <a:cs typeface="DIN Pro Medium"/>
              </a:rPr>
              <a:t>ОГ</a:t>
            </a:r>
            <a:r>
              <a:rPr sz="1300" b="0" spc="155" dirty="0" smtClean="0">
                <a:solidFill>
                  <a:srgbClr val="354283"/>
                </a:solidFill>
                <a:latin typeface="DIN Pro Medium"/>
                <a:cs typeface="DIN Pro Medium"/>
              </a:rPr>
              <a:t>А</a:t>
            </a:r>
            <a:r>
              <a:rPr sz="1300" b="0" spc="145" dirty="0" smtClean="0">
                <a:solidFill>
                  <a:srgbClr val="354283"/>
                </a:solidFill>
                <a:latin typeface="DIN Pro Medium"/>
                <a:cs typeface="DIN Pro Medium"/>
              </a:rPr>
              <a:t>ШЕ</a:t>
            </a:r>
            <a:r>
              <a:rPr sz="1300" b="0" spc="155" dirty="0" smtClean="0">
                <a:solidFill>
                  <a:srgbClr val="354283"/>
                </a:solidFill>
                <a:latin typeface="DIN Pro Medium"/>
                <a:cs typeface="DIN Pro Medium"/>
              </a:rPr>
              <a:t>Н</a:t>
            </a:r>
            <a:r>
              <a:rPr sz="1300" b="0" spc="150" dirty="0" smtClean="0">
                <a:solidFill>
                  <a:srgbClr val="354283"/>
                </a:solidFill>
                <a:latin typeface="DIN Pro Medium"/>
                <a:cs typeface="DIN Pro Medium"/>
              </a:rPr>
              <a:t>И</a:t>
            </a:r>
            <a:r>
              <a:rPr sz="1300" b="0" spc="-5" dirty="0" smtClean="0">
                <a:solidFill>
                  <a:srgbClr val="354283"/>
                </a:solidFill>
                <a:latin typeface="DIN Pro Medium"/>
                <a:cs typeface="DIN Pro Medium"/>
              </a:rPr>
              <a:t>Е</a:t>
            </a:r>
            <a:endParaRPr sz="1300" dirty="0">
              <a:latin typeface="DIN Pro Medium"/>
              <a:cs typeface="DIN Pro Medium"/>
            </a:endParaRPr>
          </a:p>
        </p:txBody>
      </p:sp>
      <p:sp>
        <p:nvSpPr>
          <p:cNvPr id="70" name="object 51"/>
          <p:cNvSpPr txBox="1"/>
          <p:nvPr/>
        </p:nvSpPr>
        <p:spPr>
          <a:xfrm>
            <a:off x="6478270" y="1882237"/>
            <a:ext cx="65976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b="0" spc="80" dirty="0">
                <a:solidFill>
                  <a:srgbClr val="486CEB"/>
                </a:solidFill>
                <a:latin typeface="DIN Pro Medium"/>
                <a:cs typeface="DIN Pro Medium"/>
              </a:rPr>
              <a:t>СРОК</a:t>
            </a:r>
            <a:r>
              <a:rPr sz="1050" b="0" spc="150" dirty="0">
                <a:solidFill>
                  <a:srgbClr val="486CEB"/>
                </a:solidFill>
                <a:latin typeface="DIN Pro Medium"/>
                <a:cs typeface="DIN Pro Medium"/>
              </a:rPr>
              <a:t> </a:t>
            </a:r>
            <a:r>
              <a:rPr sz="1050" b="0" spc="55" dirty="0">
                <a:solidFill>
                  <a:srgbClr val="486CEB"/>
                </a:solidFill>
                <a:latin typeface="DIN Pro Medium"/>
                <a:cs typeface="DIN Pro Medium"/>
              </a:rPr>
              <a:t>ПО</a:t>
            </a:r>
            <a:endParaRPr sz="1050" dirty="0">
              <a:latin typeface="DIN Pro Medium"/>
              <a:cs typeface="DIN Pro Medium"/>
            </a:endParaRPr>
          </a:p>
        </p:txBody>
      </p:sp>
      <p:sp>
        <p:nvSpPr>
          <p:cNvPr id="71" name="object 52"/>
          <p:cNvSpPr txBox="1"/>
          <p:nvPr/>
        </p:nvSpPr>
        <p:spPr>
          <a:xfrm>
            <a:off x="6478270" y="2091050"/>
            <a:ext cx="68453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b="0" spc="90" dirty="0">
                <a:solidFill>
                  <a:srgbClr val="486CEB"/>
                </a:solidFill>
                <a:latin typeface="DIN Pro Medium"/>
                <a:cs typeface="DIN Pro Medium"/>
              </a:rPr>
              <a:t>РЕЕСТРУ</a:t>
            </a:r>
            <a:r>
              <a:rPr sz="1050" b="0" spc="-150" dirty="0">
                <a:solidFill>
                  <a:srgbClr val="486CEB"/>
                </a:solidFill>
                <a:latin typeface="DIN Pro Medium"/>
                <a:cs typeface="DIN Pro Medium"/>
              </a:rPr>
              <a:t> </a:t>
            </a:r>
            <a:endParaRPr sz="1050">
              <a:latin typeface="DIN Pro Medium"/>
              <a:cs typeface="DIN Pro Medium"/>
            </a:endParaRPr>
          </a:p>
        </p:txBody>
      </p:sp>
      <p:sp>
        <p:nvSpPr>
          <p:cNvPr id="72" name="object 54"/>
          <p:cNvSpPr txBox="1"/>
          <p:nvPr/>
        </p:nvSpPr>
        <p:spPr>
          <a:xfrm>
            <a:off x="7626146" y="2747029"/>
            <a:ext cx="829944" cy="296235"/>
          </a:xfrm>
          <a:prstGeom prst="rect">
            <a:avLst/>
          </a:prstGeom>
        </p:spPr>
        <p:txBody>
          <a:bodyPr vert="horz" wrap="square" lIns="0" tIns="80010" rIns="0" bIns="0" rtlCol="0">
            <a:spAutoFit/>
          </a:bodyPr>
          <a:lstStyle/>
          <a:p>
            <a:pPr marL="531495">
              <a:lnSpc>
                <a:spcPct val="100000"/>
              </a:lnSpc>
              <a:spcBef>
                <a:spcPts val="630"/>
              </a:spcBef>
            </a:pPr>
            <a:r>
              <a:rPr sz="1400" dirty="0" smtClean="0">
                <a:solidFill>
                  <a:srgbClr val="516CD6"/>
                </a:solidFill>
                <a:latin typeface="Arial"/>
                <a:cs typeface="Arial"/>
              </a:rPr>
              <a:t>₽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73" name="object 55"/>
          <p:cNvSpPr txBox="1"/>
          <p:nvPr/>
        </p:nvSpPr>
        <p:spPr>
          <a:xfrm>
            <a:off x="9157123" y="2747029"/>
            <a:ext cx="1276985" cy="296235"/>
          </a:xfrm>
          <a:prstGeom prst="rect">
            <a:avLst/>
          </a:prstGeom>
        </p:spPr>
        <p:txBody>
          <a:bodyPr vert="horz" wrap="square" lIns="0" tIns="80010" rIns="0" bIns="0" rtlCol="0">
            <a:spAutoFit/>
          </a:bodyPr>
          <a:lstStyle/>
          <a:p>
            <a:pPr marL="38100" algn="ctr">
              <a:lnSpc>
                <a:spcPct val="100000"/>
              </a:lnSpc>
              <a:spcBef>
                <a:spcPts val="630"/>
              </a:spcBef>
            </a:pPr>
            <a:r>
              <a:rPr sz="1400" dirty="0" smtClean="0">
                <a:solidFill>
                  <a:srgbClr val="516CD6"/>
                </a:solidFill>
                <a:latin typeface="Arial"/>
                <a:cs typeface="Arial"/>
              </a:rPr>
              <a:t>₽</a:t>
            </a:r>
            <a:endParaRPr sz="1400" dirty="0">
              <a:latin typeface="Arial"/>
              <a:cs typeface="Arial"/>
            </a:endParaRPr>
          </a:p>
        </p:txBody>
      </p:sp>
      <p:cxnSp>
        <p:nvCxnSpPr>
          <p:cNvPr id="74" name="Прямая со стрелкой 73">
            <a:extLst>
              <a:ext uri="{FF2B5EF4-FFF2-40B4-BE49-F238E27FC236}">
                <a16:creationId xmlns="" xmlns:a16="http://schemas.microsoft.com/office/drawing/2014/main" id="{B4340674-BC97-40A7-9EA6-9BCC09EF959B}"/>
              </a:ext>
            </a:extLst>
          </p:cNvPr>
          <p:cNvCxnSpPr>
            <a:cxnSpLocks/>
          </p:cNvCxnSpPr>
          <p:nvPr/>
        </p:nvCxnSpPr>
        <p:spPr>
          <a:xfrm>
            <a:off x="8069075" y="2819400"/>
            <a:ext cx="0" cy="282453"/>
          </a:xfrm>
          <a:prstGeom prst="straightConnector1">
            <a:avLst/>
          </a:prstGeom>
          <a:ln w="28575">
            <a:solidFill>
              <a:srgbClr val="ACB6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 стрелкой 77">
            <a:extLst>
              <a:ext uri="{FF2B5EF4-FFF2-40B4-BE49-F238E27FC236}">
                <a16:creationId xmlns="" xmlns:a16="http://schemas.microsoft.com/office/drawing/2014/main" id="{B4340674-BC97-40A7-9EA6-9BCC09EF959B}"/>
              </a:ext>
            </a:extLst>
          </p:cNvPr>
          <p:cNvCxnSpPr>
            <a:cxnSpLocks/>
          </p:cNvCxnSpPr>
          <p:nvPr/>
        </p:nvCxnSpPr>
        <p:spPr>
          <a:xfrm>
            <a:off x="9702027" y="2819400"/>
            <a:ext cx="0" cy="282453"/>
          </a:xfrm>
          <a:prstGeom prst="straightConnector1">
            <a:avLst/>
          </a:prstGeom>
          <a:ln w="28575">
            <a:solidFill>
              <a:srgbClr val="ACB6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Прямоугольник 78"/>
          <p:cNvSpPr/>
          <p:nvPr/>
        </p:nvSpPr>
        <p:spPr>
          <a:xfrm>
            <a:off x="9020864" y="2438400"/>
            <a:ext cx="134233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050" spc="-5" dirty="0" smtClean="0">
                <a:solidFill>
                  <a:srgbClr val="354283"/>
                </a:solidFill>
                <a:latin typeface="DIN Pro Light"/>
                <a:cs typeface="DIN Pro Light"/>
              </a:rPr>
              <a:t>Остаток суммы КС</a:t>
            </a:r>
            <a:endParaRPr lang="ru-RU" sz="1050" dirty="0">
              <a:latin typeface="DIN Pro Light"/>
              <a:cs typeface="DIN Pro Light"/>
            </a:endParaRPr>
          </a:p>
        </p:txBody>
      </p:sp>
      <p:cxnSp>
        <p:nvCxnSpPr>
          <p:cNvPr id="80" name="Прямая со стрелкой 79">
            <a:extLst>
              <a:ext uri="{FF2B5EF4-FFF2-40B4-BE49-F238E27FC236}">
                <a16:creationId xmlns="" xmlns:a16="http://schemas.microsoft.com/office/drawing/2014/main" id="{B4340674-BC97-40A7-9EA6-9BCC09EF959B}"/>
              </a:ext>
            </a:extLst>
          </p:cNvPr>
          <p:cNvCxnSpPr>
            <a:cxnSpLocks/>
          </p:cNvCxnSpPr>
          <p:nvPr/>
        </p:nvCxnSpPr>
        <p:spPr>
          <a:xfrm>
            <a:off x="8701456" y="2325262"/>
            <a:ext cx="283088" cy="0"/>
          </a:xfrm>
          <a:prstGeom prst="straightConnector1">
            <a:avLst/>
          </a:prstGeom>
          <a:ln w="28575">
            <a:solidFill>
              <a:srgbClr val="4A6DE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Скругленный прямоугольник 80"/>
          <p:cNvSpPr/>
          <p:nvPr/>
        </p:nvSpPr>
        <p:spPr>
          <a:xfrm>
            <a:off x="2282767" y="1925379"/>
            <a:ext cx="1434966" cy="904685"/>
          </a:xfrm>
          <a:prstGeom prst="roundRect">
            <a:avLst>
              <a:gd name="adj" fmla="val 9929"/>
            </a:avLst>
          </a:prstGeom>
          <a:solidFill>
            <a:schemeClr val="bg1"/>
          </a:solidFill>
          <a:ln w="6350">
            <a:solidFill>
              <a:srgbClr val="BCBBBB"/>
            </a:solidFill>
          </a:ln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object 7"/>
          <p:cNvSpPr txBox="1"/>
          <p:nvPr/>
        </p:nvSpPr>
        <p:spPr>
          <a:xfrm>
            <a:off x="618208" y="2236602"/>
            <a:ext cx="1303020" cy="2235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300" b="0" spc="135" dirty="0">
                <a:solidFill>
                  <a:srgbClr val="354283"/>
                </a:solidFill>
                <a:latin typeface="DIN Pro Medium"/>
                <a:cs typeface="DIN Pro Medium"/>
              </a:rPr>
              <a:t>ИСПОЛНЕНИЕ</a:t>
            </a:r>
            <a:endParaRPr sz="1300" dirty="0">
              <a:latin typeface="DIN Pro Medium"/>
              <a:cs typeface="DIN Pro Medium"/>
            </a:endParaRPr>
          </a:p>
        </p:txBody>
      </p:sp>
      <p:sp>
        <p:nvSpPr>
          <p:cNvPr id="87" name="object 8"/>
          <p:cNvSpPr txBox="1"/>
          <p:nvPr/>
        </p:nvSpPr>
        <p:spPr>
          <a:xfrm>
            <a:off x="606526" y="3641713"/>
            <a:ext cx="5055870" cy="2082621"/>
          </a:xfrm>
          <a:prstGeom prst="rect">
            <a:avLst/>
          </a:prstGeom>
        </p:spPr>
        <p:txBody>
          <a:bodyPr vert="horz" wrap="square" lIns="0" tIns="127000" rIns="0" bIns="0" rtlCol="0">
            <a:spAutoFit/>
          </a:bodyPr>
          <a:lstStyle/>
          <a:p>
            <a:pPr marL="198120" indent="-186055">
              <a:lnSpc>
                <a:spcPct val="100000"/>
              </a:lnSpc>
              <a:spcBef>
                <a:spcPts val="1000"/>
              </a:spcBef>
              <a:buClr>
                <a:srgbClr val="B3B8DB"/>
              </a:buClr>
              <a:buAutoNum type="arabicPeriod"/>
              <a:tabLst>
                <a:tab pos="198755" algn="l"/>
              </a:tabLst>
            </a:pP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Подрядчик</a:t>
            </a:r>
            <a:r>
              <a:rPr sz="1400" spc="-30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исполняет</a:t>
            </a:r>
            <a:r>
              <a:rPr sz="1400" spc="-50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spc="-5" dirty="0">
                <a:solidFill>
                  <a:srgbClr val="354283"/>
                </a:solidFill>
                <a:latin typeface="DIN Pro Regular"/>
                <a:cs typeface="DIN Pro Regular"/>
              </a:rPr>
              <a:t>обязательство</a:t>
            </a:r>
            <a:endParaRPr sz="1400" dirty="0">
              <a:latin typeface="DIN Pro Regular"/>
              <a:cs typeface="DIN Pro Regular"/>
            </a:endParaRPr>
          </a:p>
          <a:p>
            <a:pPr marL="198120" marR="5080" indent="-186055">
              <a:lnSpc>
                <a:spcPct val="100000"/>
              </a:lnSpc>
              <a:spcBef>
                <a:spcPts val="900"/>
              </a:spcBef>
              <a:buClr>
                <a:srgbClr val="B3B8DB"/>
              </a:buClr>
              <a:buAutoNum type="arabicPeriod"/>
              <a:tabLst>
                <a:tab pos="198755" algn="l"/>
              </a:tabLst>
            </a:pP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Подрядчик</a:t>
            </a:r>
            <a:r>
              <a:rPr sz="1400" spc="-30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оформляет</a:t>
            </a:r>
            <a:r>
              <a:rPr sz="1400" spc="-50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spc="10" dirty="0">
                <a:solidFill>
                  <a:srgbClr val="354283"/>
                </a:solidFill>
                <a:latin typeface="DIN Pro Regular"/>
                <a:cs typeface="DIN Pro Regular"/>
              </a:rPr>
              <a:t>онлайн</a:t>
            </a:r>
            <a:r>
              <a:rPr sz="1400" i="1" spc="10" dirty="0">
                <a:solidFill>
                  <a:srgbClr val="354283"/>
                </a:solidFill>
                <a:latin typeface="Century Gothic"/>
                <a:cs typeface="Century Gothic"/>
              </a:rPr>
              <a:t>-</a:t>
            </a:r>
            <a:r>
              <a:rPr sz="1400" spc="10" dirty="0">
                <a:solidFill>
                  <a:srgbClr val="354283"/>
                </a:solidFill>
                <a:latin typeface="DIN Pro Regular"/>
                <a:cs typeface="DIN Pro Regular"/>
              </a:rPr>
              <a:t>заявку</a:t>
            </a:r>
            <a:r>
              <a:rPr sz="1400" spc="-40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на</a:t>
            </a:r>
            <a:r>
              <a:rPr sz="1400" spc="-15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факторинг,</a:t>
            </a:r>
            <a:r>
              <a:rPr sz="1400" spc="-50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подаёт </a:t>
            </a:r>
            <a:r>
              <a:rPr sz="1400" spc="-330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spc="-5" dirty="0">
                <a:solidFill>
                  <a:srgbClr val="354283"/>
                </a:solidFill>
                <a:latin typeface="DIN Pro Regular"/>
                <a:cs typeface="DIN Pro Regular"/>
              </a:rPr>
              <a:t>подтверждающие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документы </a:t>
            </a:r>
            <a:r>
              <a:rPr sz="1400" spc="20" dirty="0">
                <a:solidFill>
                  <a:srgbClr val="B3B9DB"/>
                </a:solidFill>
                <a:latin typeface="DIN Pro Regular"/>
                <a:cs typeface="DIN Pro Regular"/>
              </a:rPr>
              <a:t>(КС</a:t>
            </a:r>
            <a:r>
              <a:rPr sz="1400" i="1" spc="20" dirty="0">
                <a:solidFill>
                  <a:srgbClr val="B3B9DB"/>
                </a:solidFill>
                <a:latin typeface="Century Gothic"/>
                <a:cs typeface="Century Gothic"/>
              </a:rPr>
              <a:t>-</a:t>
            </a:r>
            <a:r>
              <a:rPr sz="1400" spc="20" dirty="0">
                <a:solidFill>
                  <a:srgbClr val="B3B9DB"/>
                </a:solidFill>
                <a:latin typeface="DIN Pro Regular"/>
                <a:cs typeface="DIN Pro Regular"/>
              </a:rPr>
              <a:t>6, </a:t>
            </a:r>
            <a:r>
              <a:rPr sz="1400" spc="25" dirty="0">
                <a:solidFill>
                  <a:srgbClr val="B3B9DB"/>
                </a:solidFill>
                <a:latin typeface="DIN Pro Regular"/>
                <a:cs typeface="DIN Pro Regular"/>
              </a:rPr>
              <a:t>КС</a:t>
            </a:r>
            <a:r>
              <a:rPr sz="1400" i="1" spc="25" dirty="0">
                <a:solidFill>
                  <a:srgbClr val="B3B9DB"/>
                </a:solidFill>
                <a:latin typeface="Century Gothic"/>
                <a:cs typeface="Century Gothic"/>
              </a:rPr>
              <a:t>-</a:t>
            </a:r>
            <a:r>
              <a:rPr sz="1400" spc="25" dirty="0">
                <a:solidFill>
                  <a:srgbClr val="B3B9DB"/>
                </a:solidFill>
                <a:latin typeface="DIN Pro Regular"/>
                <a:cs typeface="DIN Pro Regular"/>
              </a:rPr>
              <a:t>3, </a:t>
            </a:r>
            <a:r>
              <a:rPr sz="1400" dirty="0">
                <a:solidFill>
                  <a:srgbClr val="B3B9DB"/>
                </a:solidFill>
                <a:latin typeface="DIN Pro Regular"/>
                <a:cs typeface="DIN Pro Regular"/>
              </a:rPr>
              <a:t>акт и др.)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, </a:t>
            </a:r>
            <a:r>
              <a:rPr sz="1400" spc="5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указывает в </a:t>
            </a:r>
            <a:r>
              <a:rPr sz="1400" spc="-5" dirty="0">
                <a:solidFill>
                  <a:srgbClr val="354283"/>
                </a:solidFill>
                <a:latin typeface="DIN Pro Regular"/>
                <a:cs typeface="DIN Pro Regular"/>
              </a:rPr>
              <a:t>реестре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сумму финансирования, подписывает </a:t>
            </a:r>
            <a:r>
              <a:rPr sz="1400" spc="5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электронной подписью. </a:t>
            </a:r>
            <a:r>
              <a:rPr lang="ru-RU" sz="1400" dirty="0">
                <a:solidFill>
                  <a:srgbClr val="354283"/>
                </a:solidFill>
                <a:latin typeface="DIN Pro Regular"/>
                <a:cs typeface="DIN Pro Regular"/>
              </a:rPr>
              <a:t>На счету Подрядчика на платформе </a:t>
            </a:r>
            <a:r>
              <a:rPr sz="1400" spc="-5" dirty="0" err="1" smtClean="0">
                <a:solidFill>
                  <a:srgbClr val="354283"/>
                </a:solidFill>
                <a:latin typeface="DIN Pro Regular"/>
                <a:cs typeface="DIN Pro Regular"/>
              </a:rPr>
              <a:t>блокируется</a:t>
            </a:r>
            <a:r>
              <a:rPr sz="1400" spc="-5" dirty="0" smtClean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 smtClean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 err="1">
                <a:solidFill>
                  <a:srgbClr val="354283"/>
                </a:solidFill>
                <a:latin typeface="DIN Pro Regular"/>
                <a:cs typeface="DIN Pro Regular"/>
              </a:rPr>
              <a:t>комиссия</a:t>
            </a:r>
            <a:r>
              <a:rPr sz="1400" spc="-35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spc="-5" dirty="0" err="1" smtClean="0">
                <a:solidFill>
                  <a:srgbClr val="354283"/>
                </a:solidFill>
                <a:latin typeface="DIN Pro Regular"/>
                <a:cs typeface="DIN Pro Regular"/>
              </a:rPr>
              <a:t>за</a:t>
            </a:r>
            <a:r>
              <a:rPr lang="ru-RU" sz="1400" spc="-5" dirty="0" smtClean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 err="1" smtClean="0">
                <a:solidFill>
                  <a:srgbClr val="354283"/>
                </a:solidFill>
                <a:latin typeface="DIN Pro Regular"/>
                <a:cs typeface="DIN Pro Regular"/>
              </a:rPr>
              <a:t>выдачу</a:t>
            </a:r>
            <a:r>
              <a:rPr lang="ru-RU" sz="1400" spc="-25" dirty="0" smtClean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</a:p>
          <a:p>
            <a:pPr marL="198120" marR="5080" indent="-186055">
              <a:lnSpc>
                <a:spcPct val="100000"/>
              </a:lnSpc>
              <a:spcBef>
                <a:spcPts val="900"/>
              </a:spcBef>
              <a:buClr>
                <a:srgbClr val="B3B8DB"/>
              </a:buClr>
              <a:buAutoNum type="arabicPeriod"/>
              <a:tabLst>
                <a:tab pos="198755" algn="l"/>
              </a:tabLst>
            </a:pPr>
            <a:r>
              <a:rPr lang="ru-RU" sz="1400" dirty="0" smtClean="0">
                <a:solidFill>
                  <a:srgbClr val="354283"/>
                </a:solidFill>
                <a:latin typeface="DIN Pro Regular"/>
                <a:cs typeface="DIN Pro Regular"/>
              </a:rPr>
              <a:t>ФКР</a:t>
            </a:r>
            <a:r>
              <a:rPr sz="1400" dirty="0" smtClean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spc="-5" dirty="0">
                <a:solidFill>
                  <a:srgbClr val="354283"/>
                </a:solidFill>
                <a:latin typeface="DIN Pro Regular"/>
                <a:cs typeface="DIN Pro Regular"/>
              </a:rPr>
              <a:t>подтверждает документы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и дату исполнения </a:t>
            </a:r>
            <a:r>
              <a:rPr sz="1400" spc="-335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spc="-5" dirty="0">
                <a:solidFill>
                  <a:srgbClr val="354283"/>
                </a:solidFill>
                <a:latin typeface="DIN Pro Regular"/>
                <a:cs typeface="DIN Pro Regular"/>
              </a:rPr>
              <a:t>обязательства</a:t>
            </a:r>
            <a:r>
              <a:rPr sz="1400" spc="-25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в</a:t>
            </a:r>
            <a:r>
              <a:rPr sz="1400" spc="-15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своей</a:t>
            </a:r>
            <a:r>
              <a:rPr sz="1400" spc="-10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ЭДО</a:t>
            </a:r>
            <a:endParaRPr sz="1400" dirty="0">
              <a:latin typeface="DIN Pro Regular"/>
              <a:cs typeface="DIN Pro Regular"/>
            </a:endParaRPr>
          </a:p>
        </p:txBody>
      </p:sp>
      <p:grpSp>
        <p:nvGrpSpPr>
          <p:cNvPr id="90" name="object 9"/>
          <p:cNvGrpSpPr/>
          <p:nvPr/>
        </p:nvGrpSpPr>
        <p:grpSpPr>
          <a:xfrm>
            <a:off x="1975351" y="2282395"/>
            <a:ext cx="297815" cy="85725"/>
            <a:chOff x="1867460" y="2282395"/>
            <a:chExt cx="297815" cy="85725"/>
          </a:xfrm>
        </p:grpSpPr>
        <p:sp>
          <p:nvSpPr>
            <p:cNvPr id="91" name="object 10"/>
            <p:cNvSpPr/>
            <p:nvPr/>
          </p:nvSpPr>
          <p:spPr>
            <a:xfrm>
              <a:off x="1881747" y="2325262"/>
              <a:ext cx="212090" cy="0"/>
            </a:xfrm>
            <a:custGeom>
              <a:avLst/>
              <a:gdLst/>
              <a:ahLst/>
              <a:cxnLst/>
              <a:rect l="l" t="t" r="r" b="b"/>
              <a:pathLst>
                <a:path w="212089">
                  <a:moveTo>
                    <a:pt x="0" y="0"/>
                  </a:moveTo>
                  <a:lnTo>
                    <a:pt x="211645" y="0"/>
                  </a:lnTo>
                </a:path>
              </a:pathLst>
            </a:custGeom>
            <a:ln w="28575">
              <a:solidFill>
                <a:srgbClr val="496CE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11"/>
            <p:cNvSpPr/>
            <p:nvPr/>
          </p:nvSpPr>
          <p:spPr>
            <a:xfrm>
              <a:off x="2079113" y="2282395"/>
              <a:ext cx="85725" cy="85725"/>
            </a:xfrm>
            <a:custGeom>
              <a:avLst/>
              <a:gdLst/>
              <a:ahLst/>
              <a:cxnLst/>
              <a:rect l="l" t="t" r="r" b="b"/>
              <a:pathLst>
                <a:path w="85725" h="85725">
                  <a:moveTo>
                    <a:pt x="0" y="0"/>
                  </a:moveTo>
                  <a:lnTo>
                    <a:pt x="0" y="85725"/>
                  </a:lnTo>
                  <a:lnTo>
                    <a:pt x="85725" y="428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6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3" name="object 12"/>
          <p:cNvSpPr txBox="1"/>
          <p:nvPr/>
        </p:nvSpPr>
        <p:spPr>
          <a:xfrm>
            <a:off x="5900494" y="3729182"/>
            <a:ext cx="5352415" cy="1790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5080" indent="-342900">
              <a:lnSpc>
                <a:spcPct val="120000"/>
              </a:lnSpc>
              <a:spcBef>
                <a:spcPts val="100"/>
              </a:spcBef>
              <a:buClr>
                <a:srgbClr val="B3B8DB"/>
              </a:buClr>
              <a:buAutoNum type="arabicPeriod" startAt="4"/>
              <a:tabLst>
                <a:tab pos="354965" algn="l"/>
                <a:tab pos="355600" algn="l"/>
              </a:tabLst>
            </a:pPr>
            <a:r>
              <a:rPr sz="1400" spc="-5" dirty="0">
                <a:solidFill>
                  <a:srgbClr val="354283"/>
                </a:solidFill>
                <a:latin typeface="DIN Pro Regular"/>
                <a:cs typeface="DIN Pro Regular"/>
              </a:rPr>
              <a:t>Фактор согласовывает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финансирование,</a:t>
            </a:r>
            <a:r>
              <a:rPr sz="1400" spc="5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spc="-5" dirty="0">
                <a:solidFill>
                  <a:srgbClr val="354283"/>
                </a:solidFill>
                <a:latin typeface="DIN Pro Regular"/>
                <a:cs typeface="DIN Pro Regular"/>
              </a:rPr>
              <a:t>получает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комиссию </a:t>
            </a:r>
            <a:r>
              <a:rPr sz="1400" spc="-335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spc="-5" dirty="0">
                <a:solidFill>
                  <a:srgbClr val="354283"/>
                </a:solidFill>
                <a:latin typeface="DIN Pro Regular"/>
                <a:cs typeface="DIN Pro Regular"/>
              </a:rPr>
              <a:t>за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выдачу</a:t>
            </a:r>
            <a:r>
              <a:rPr sz="1400" spc="-30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и</a:t>
            </a:r>
            <a:r>
              <a:rPr sz="1400" spc="5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перечисляет</a:t>
            </a:r>
            <a:r>
              <a:rPr sz="1400" spc="-50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деньги</a:t>
            </a:r>
            <a:r>
              <a:rPr sz="1400" spc="-10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на </a:t>
            </a:r>
            <a:r>
              <a:rPr sz="1400" spc="-35" dirty="0">
                <a:solidFill>
                  <a:srgbClr val="354283"/>
                </a:solidFill>
                <a:latin typeface="DIN Pro Regular"/>
                <a:cs typeface="DIN Pro Regular"/>
              </a:rPr>
              <a:t>р</a:t>
            </a:r>
            <a:r>
              <a:rPr sz="1400" i="1" spc="-35" dirty="0">
                <a:solidFill>
                  <a:srgbClr val="354283"/>
                </a:solidFill>
                <a:latin typeface="Century Gothic"/>
                <a:cs typeface="Century Gothic"/>
              </a:rPr>
              <a:t>/</a:t>
            </a:r>
            <a:r>
              <a:rPr sz="1400" spc="-35" dirty="0">
                <a:solidFill>
                  <a:srgbClr val="354283"/>
                </a:solidFill>
                <a:latin typeface="DIN Pro Regular"/>
                <a:cs typeface="DIN Pro Regular"/>
              </a:rPr>
              <a:t>с</a:t>
            </a:r>
            <a:r>
              <a:rPr sz="1400" spc="-25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подрядчика</a:t>
            </a:r>
            <a:endParaRPr sz="1400" dirty="0">
              <a:latin typeface="DIN Pro Regular"/>
              <a:cs typeface="DIN Pro Regular"/>
            </a:endParaRPr>
          </a:p>
          <a:p>
            <a:pPr marL="355600" marR="48260" indent="-342900">
              <a:lnSpc>
                <a:spcPct val="120000"/>
              </a:lnSpc>
              <a:spcBef>
                <a:spcPts val="900"/>
              </a:spcBef>
              <a:buClr>
                <a:srgbClr val="B3B8DB"/>
              </a:buClr>
              <a:buAutoNum type="arabicPeriod" startAt="4"/>
              <a:tabLst>
                <a:tab pos="354965" algn="l"/>
                <a:tab pos="355600" algn="l"/>
              </a:tabLst>
            </a:pP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В </a:t>
            </a:r>
            <a:r>
              <a:rPr sz="1400" spc="-5" dirty="0">
                <a:solidFill>
                  <a:srgbClr val="354283"/>
                </a:solidFill>
                <a:latin typeface="DIN Pro Regular"/>
                <a:cs typeface="DIN Pro Regular"/>
              </a:rPr>
              <a:t>дату оплаты обязательства,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указанную в </a:t>
            </a:r>
            <a:r>
              <a:rPr sz="1400" spc="-5" dirty="0">
                <a:solidFill>
                  <a:srgbClr val="354283"/>
                </a:solidFill>
                <a:latin typeface="DIN Pro Regular"/>
                <a:cs typeface="DIN Pro Regular"/>
              </a:rPr>
              <a:t>реестре, </a:t>
            </a:r>
            <a:r>
              <a:rPr lang="ru-RU" sz="1400" dirty="0" smtClean="0">
                <a:solidFill>
                  <a:srgbClr val="354283"/>
                </a:solidFill>
                <a:latin typeface="DIN Pro Regular"/>
                <a:cs typeface="DIN Pro Regular"/>
              </a:rPr>
              <a:t>ФКР</a:t>
            </a:r>
            <a:r>
              <a:rPr sz="1400" dirty="0" smtClean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spc="-335" dirty="0" smtClean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оплачивает</a:t>
            </a:r>
            <a:r>
              <a:rPr sz="1400" spc="-50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spc="-5" dirty="0">
                <a:solidFill>
                  <a:srgbClr val="354283"/>
                </a:solidFill>
                <a:latin typeface="DIN Pro Regular"/>
                <a:cs typeface="DIN Pro Regular"/>
              </a:rPr>
              <a:t>выполненные</a:t>
            </a:r>
            <a:r>
              <a:rPr sz="1400" spc="-50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работы</a:t>
            </a:r>
            <a:r>
              <a:rPr sz="1400" spc="-15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на</a:t>
            </a:r>
            <a:r>
              <a:rPr sz="1400" spc="-10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spc="-35" dirty="0">
                <a:solidFill>
                  <a:srgbClr val="354283"/>
                </a:solidFill>
                <a:latin typeface="DIN Pro Regular"/>
                <a:cs typeface="DIN Pro Regular"/>
              </a:rPr>
              <a:t>р</a:t>
            </a:r>
            <a:r>
              <a:rPr sz="1400" i="1" spc="-35" dirty="0">
                <a:solidFill>
                  <a:srgbClr val="354283"/>
                </a:solidFill>
                <a:latin typeface="Century Gothic"/>
                <a:cs typeface="Century Gothic"/>
              </a:rPr>
              <a:t>/</a:t>
            </a:r>
            <a:r>
              <a:rPr sz="1400" spc="-35" dirty="0">
                <a:solidFill>
                  <a:srgbClr val="354283"/>
                </a:solidFill>
                <a:latin typeface="DIN Pro Regular"/>
                <a:cs typeface="DIN Pro Regular"/>
              </a:rPr>
              <a:t>с</a:t>
            </a:r>
            <a:r>
              <a:rPr sz="1400" spc="-5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фактора</a:t>
            </a:r>
            <a:endParaRPr sz="1400" dirty="0">
              <a:latin typeface="DIN Pro Regular"/>
              <a:cs typeface="DIN Pro Regular"/>
            </a:endParaRPr>
          </a:p>
          <a:p>
            <a:pPr marL="354965" marR="25400" indent="-342900">
              <a:lnSpc>
                <a:spcPct val="120000"/>
              </a:lnSpc>
              <a:spcBef>
                <a:spcPts val="900"/>
              </a:spcBef>
              <a:buClr>
                <a:srgbClr val="B3B8DB"/>
              </a:buClr>
              <a:buAutoNum type="arabicPeriod" startAt="4"/>
              <a:tabLst>
                <a:tab pos="354965" algn="l"/>
                <a:tab pos="355600" algn="l"/>
              </a:tabLst>
            </a:pPr>
            <a:r>
              <a:rPr sz="1400" spc="-5" dirty="0">
                <a:solidFill>
                  <a:srgbClr val="354283"/>
                </a:solidFill>
                <a:latin typeface="DIN Pro Regular"/>
                <a:cs typeface="DIN Pro Regular"/>
              </a:rPr>
              <a:t>Фактор переводит остаток </a:t>
            </a:r>
            <a:r>
              <a:rPr sz="1400" dirty="0" err="1">
                <a:solidFill>
                  <a:srgbClr val="354283"/>
                </a:solidFill>
                <a:latin typeface="DIN Pro Regular"/>
                <a:cs typeface="DIN Pro Regular"/>
              </a:rPr>
              <a:t>платежа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lang="ru-RU" sz="1400" dirty="0" smtClean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 err="1" smtClean="0">
                <a:solidFill>
                  <a:srgbClr val="354283"/>
                </a:solidFill>
                <a:latin typeface="DIN Pro Regular"/>
                <a:cs typeface="DIN Pro Regular"/>
              </a:rPr>
              <a:t>по</a:t>
            </a:r>
            <a:r>
              <a:rPr sz="1400" dirty="0" smtClean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spc="-5" dirty="0" err="1" smtClean="0">
                <a:solidFill>
                  <a:srgbClr val="354283"/>
                </a:solidFill>
                <a:latin typeface="DIN Pro Regular"/>
                <a:cs typeface="DIN Pro Regular"/>
              </a:rPr>
              <a:t>реестру</a:t>
            </a:r>
            <a:r>
              <a:rPr sz="1400" spc="-5" dirty="0" smtClean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 err="1" smtClean="0">
                <a:solidFill>
                  <a:srgbClr val="354283"/>
                </a:solidFill>
                <a:latin typeface="DIN Pro Regular"/>
                <a:cs typeface="DIN Pro Regular"/>
              </a:rPr>
              <a:t>подрядчику</a:t>
            </a:r>
            <a:r>
              <a:rPr sz="1400" spc="-30" dirty="0" smtClean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spc="-5" dirty="0" err="1" smtClean="0">
                <a:solidFill>
                  <a:srgbClr val="354283"/>
                </a:solidFill>
                <a:latin typeface="DIN Pro Regular"/>
                <a:cs typeface="DIN Pro Regular"/>
              </a:rPr>
              <a:t>за</a:t>
            </a:r>
            <a:r>
              <a:rPr lang="ru-RU" sz="1400" spc="-5" dirty="0" smtClean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spc="-5" dirty="0" err="1" smtClean="0">
                <a:solidFill>
                  <a:srgbClr val="354283"/>
                </a:solidFill>
                <a:latin typeface="DIN Pro Regular"/>
                <a:cs typeface="DIN Pro Regular"/>
              </a:rPr>
              <a:t>вычетом</a:t>
            </a:r>
            <a:r>
              <a:rPr sz="1400" spc="-35" dirty="0" smtClean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начисленной</a:t>
            </a:r>
            <a:r>
              <a:rPr sz="1400" spc="-35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комиссии</a:t>
            </a:r>
            <a:r>
              <a:rPr sz="1400" spc="-10" dirty="0">
                <a:solidFill>
                  <a:srgbClr val="354283"/>
                </a:solidFill>
                <a:latin typeface="DIN Pro Regular"/>
                <a:cs typeface="DIN Pro Regular"/>
              </a:rPr>
              <a:t> </a:t>
            </a:r>
            <a:r>
              <a:rPr sz="1400" spc="-5" dirty="0">
                <a:solidFill>
                  <a:srgbClr val="354283"/>
                </a:solidFill>
                <a:latin typeface="DIN Pro Regular"/>
                <a:cs typeface="DIN Pro Regular"/>
              </a:rPr>
              <a:t>за</a:t>
            </a:r>
            <a:r>
              <a:rPr sz="1400" dirty="0">
                <a:solidFill>
                  <a:srgbClr val="354283"/>
                </a:solidFill>
                <a:latin typeface="DIN Pro Regular"/>
                <a:cs typeface="DIN Pro Regular"/>
              </a:rPr>
              <a:t> факторинг</a:t>
            </a:r>
            <a:endParaRPr sz="1400" dirty="0">
              <a:latin typeface="DIN Pro Regular"/>
              <a:cs typeface="DIN Pro Regular"/>
            </a:endParaRPr>
          </a:p>
        </p:txBody>
      </p:sp>
      <p:sp>
        <p:nvSpPr>
          <p:cNvPr id="94" name="object 13"/>
          <p:cNvSpPr txBox="1"/>
          <p:nvPr/>
        </p:nvSpPr>
        <p:spPr>
          <a:xfrm>
            <a:off x="3883430" y="2084080"/>
            <a:ext cx="880110" cy="4679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8100"/>
              </a:lnSpc>
              <a:spcBef>
                <a:spcPts val="100"/>
              </a:spcBef>
            </a:pPr>
            <a:r>
              <a:rPr sz="1050" b="0" spc="95" dirty="0">
                <a:solidFill>
                  <a:srgbClr val="486CEB"/>
                </a:solidFill>
                <a:latin typeface="DIN Pro Medium"/>
                <a:cs typeface="DIN Pro Medium"/>
              </a:rPr>
              <a:t>КОМИССИЯ </a:t>
            </a:r>
            <a:r>
              <a:rPr sz="1050" b="0" spc="-240" dirty="0">
                <a:solidFill>
                  <a:srgbClr val="486CEB"/>
                </a:solidFill>
                <a:latin typeface="DIN Pro Medium"/>
                <a:cs typeface="DIN Pro Medium"/>
              </a:rPr>
              <a:t> </a:t>
            </a:r>
            <a:r>
              <a:rPr sz="1050" b="0" spc="55" dirty="0">
                <a:solidFill>
                  <a:srgbClr val="486CEB"/>
                </a:solidFill>
                <a:latin typeface="DIN Pro Medium"/>
                <a:cs typeface="DIN Pro Medium"/>
              </a:rPr>
              <a:t>ЗА</a:t>
            </a:r>
            <a:r>
              <a:rPr sz="1050" b="0" spc="130" dirty="0">
                <a:solidFill>
                  <a:srgbClr val="486CEB"/>
                </a:solidFill>
                <a:latin typeface="DIN Pro Medium"/>
                <a:cs typeface="DIN Pro Medium"/>
              </a:rPr>
              <a:t> </a:t>
            </a:r>
            <a:r>
              <a:rPr sz="1050" b="0" spc="90" dirty="0">
                <a:solidFill>
                  <a:srgbClr val="486CEB"/>
                </a:solidFill>
                <a:latin typeface="DIN Pro Medium"/>
                <a:cs typeface="DIN Pro Medium"/>
              </a:rPr>
              <a:t>ВЫДАЧУ</a:t>
            </a:r>
            <a:endParaRPr sz="1050" dirty="0">
              <a:latin typeface="DIN Pro Medium"/>
              <a:cs typeface="DIN Pro Medium"/>
            </a:endParaRPr>
          </a:p>
        </p:txBody>
      </p:sp>
      <p:sp>
        <p:nvSpPr>
          <p:cNvPr id="96" name="object 21"/>
          <p:cNvSpPr txBox="1"/>
          <p:nvPr/>
        </p:nvSpPr>
        <p:spPr>
          <a:xfrm>
            <a:off x="2432577" y="2081752"/>
            <a:ext cx="855344" cy="592455"/>
          </a:xfrm>
          <a:prstGeom prst="rect">
            <a:avLst/>
          </a:prstGeom>
        </p:spPr>
        <p:txBody>
          <a:bodyPr vert="horz" wrap="square" lIns="0" tIns="108585" rIns="0" bIns="0" rtlCol="0">
            <a:spAutoFit/>
          </a:bodyPr>
          <a:lstStyle/>
          <a:p>
            <a:pPr marL="20955">
              <a:lnSpc>
                <a:spcPct val="100000"/>
              </a:lnSpc>
              <a:spcBef>
                <a:spcPts val="855"/>
              </a:spcBef>
            </a:pPr>
            <a:r>
              <a:rPr sz="1300" b="0" spc="150" dirty="0">
                <a:solidFill>
                  <a:srgbClr val="354283"/>
                </a:solidFill>
                <a:latin typeface="DIN Pro Medium"/>
                <a:cs typeface="DIN Pro Medium"/>
              </a:rPr>
              <a:t>УС</a:t>
            </a:r>
            <a:r>
              <a:rPr sz="1300" b="0" spc="145" dirty="0">
                <a:solidFill>
                  <a:srgbClr val="354283"/>
                </a:solidFill>
                <a:latin typeface="DIN Pro Medium"/>
                <a:cs typeface="DIN Pro Medium"/>
              </a:rPr>
              <a:t>Т</a:t>
            </a:r>
            <a:r>
              <a:rPr sz="1300" b="0" spc="150" dirty="0">
                <a:solidFill>
                  <a:srgbClr val="354283"/>
                </a:solidFill>
                <a:latin typeface="DIN Pro Medium"/>
                <a:cs typeface="DIN Pro Medium"/>
              </a:rPr>
              <a:t>У</a:t>
            </a:r>
            <a:r>
              <a:rPr sz="1300" b="0" spc="155" dirty="0">
                <a:solidFill>
                  <a:srgbClr val="354283"/>
                </a:solidFill>
                <a:latin typeface="DIN Pro Medium"/>
                <a:cs typeface="DIN Pro Medium"/>
              </a:rPr>
              <a:t>П</a:t>
            </a:r>
            <a:r>
              <a:rPr sz="1300" b="0" spc="-5" dirty="0">
                <a:solidFill>
                  <a:srgbClr val="354283"/>
                </a:solidFill>
                <a:latin typeface="DIN Pro Medium"/>
                <a:cs typeface="DIN Pro Medium"/>
              </a:rPr>
              <a:t>К</a:t>
            </a:r>
            <a:r>
              <a:rPr sz="1300" b="0" spc="-150" dirty="0">
                <a:solidFill>
                  <a:srgbClr val="354283"/>
                </a:solidFill>
                <a:latin typeface="DIN Pro Medium"/>
                <a:cs typeface="DIN Pro Medium"/>
              </a:rPr>
              <a:t> </a:t>
            </a:r>
            <a:r>
              <a:rPr sz="1300" b="0" spc="-5" dirty="0">
                <a:solidFill>
                  <a:srgbClr val="354283"/>
                </a:solidFill>
                <a:latin typeface="DIN Pro Medium"/>
                <a:cs typeface="DIN Pro Medium"/>
              </a:rPr>
              <a:t>А</a:t>
            </a:r>
            <a:endParaRPr sz="1300" dirty="0">
              <a:latin typeface="DIN Pro Medium"/>
              <a:cs typeface="DIN Pro Medium"/>
            </a:endParaRPr>
          </a:p>
          <a:p>
            <a:pPr marL="12700">
              <a:lnSpc>
                <a:spcPct val="100000"/>
              </a:lnSpc>
              <a:spcBef>
                <a:spcPts val="705"/>
              </a:spcBef>
            </a:pPr>
            <a:r>
              <a:rPr sz="1200" b="0" spc="-5" dirty="0">
                <a:solidFill>
                  <a:srgbClr val="354283"/>
                </a:solidFill>
                <a:latin typeface="DIN Pro Light"/>
                <a:cs typeface="DIN Pro Light"/>
              </a:rPr>
              <a:t>Онлайн</a:t>
            </a:r>
            <a:endParaRPr sz="1200" dirty="0">
              <a:latin typeface="DIN Pro Light"/>
              <a:cs typeface="DIN Pro Light"/>
            </a:endParaRPr>
          </a:p>
        </p:txBody>
      </p:sp>
      <p:sp>
        <p:nvSpPr>
          <p:cNvPr id="97" name="object 26"/>
          <p:cNvSpPr txBox="1"/>
          <p:nvPr/>
        </p:nvSpPr>
        <p:spPr>
          <a:xfrm>
            <a:off x="5043418" y="2081752"/>
            <a:ext cx="1181735" cy="309700"/>
          </a:xfrm>
          <a:prstGeom prst="rect">
            <a:avLst/>
          </a:prstGeom>
        </p:spPr>
        <p:txBody>
          <a:bodyPr vert="horz" wrap="square" lIns="0" tIns="108585" rIns="0" bIns="0" rtlCol="0">
            <a:spAutoFit/>
          </a:bodyPr>
          <a:lstStyle/>
          <a:p>
            <a:pPr marL="24130">
              <a:lnSpc>
                <a:spcPct val="100000"/>
              </a:lnSpc>
              <a:spcBef>
                <a:spcPts val="855"/>
              </a:spcBef>
            </a:pPr>
            <a:r>
              <a:rPr sz="1300" b="0" spc="135" dirty="0">
                <a:solidFill>
                  <a:srgbClr val="354283"/>
                </a:solidFill>
                <a:latin typeface="DIN Pro Medium"/>
                <a:cs typeface="DIN Pro Medium"/>
              </a:rPr>
              <a:t>ФАКТОРИНГ</a:t>
            </a:r>
            <a:r>
              <a:rPr sz="1300" b="0" spc="-150" dirty="0">
                <a:solidFill>
                  <a:srgbClr val="354283"/>
                </a:solidFill>
                <a:latin typeface="DIN Pro Medium"/>
                <a:cs typeface="DIN Pro Medium"/>
              </a:rPr>
              <a:t> </a:t>
            </a:r>
            <a:endParaRPr sz="1300" dirty="0">
              <a:latin typeface="DIN Pro Medium"/>
              <a:cs typeface="DIN Pro Medium"/>
            </a:endParaRPr>
          </a:p>
        </p:txBody>
      </p:sp>
      <p:sp>
        <p:nvSpPr>
          <p:cNvPr id="98" name="object 58"/>
          <p:cNvSpPr txBox="1"/>
          <p:nvPr/>
        </p:nvSpPr>
        <p:spPr>
          <a:xfrm>
            <a:off x="5154954" y="2747029"/>
            <a:ext cx="1276985" cy="296235"/>
          </a:xfrm>
          <a:prstGeom prst="rect">
            <a:avLst/>
          </a:prstGeom>
        </p:spPr>
        <p:txBody>
          <a:bodyPr vert="horz" wrap="square" lIns="0" tIns="80010" rIns="0" bIns="0" rtlCol="0">
            <a:spAutoFit/>
          </a:bodyPr>
          <a:lstStyle/>
          <a:p>
            <a:pPr marL="27940" algn="ctr">
              <a:lnSpc>
                <a:spcPct val="100000"/>
              </a:lnSpc>
              <a:spcBef>
                <a:spcPts val="630"/>
              </a:spcBef>
            </a:pPr>
            <a:r>
              <a:rPr sz="1400" dirty="0" smtClean="0">
                <a:solidFill>
                  <a:srgbClr val="516CD6"/>
                </a:solidFill>
                <a:latin typeface="Arial"/>
                <a:cs typeface="Arial"/>
              </a:rPr>
              <a:t>₽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4748236" y="2438400"/>
            <a:ext cx="166860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1050" spc="-5" dirty="0" smtClean="0">
                <a:solidFill>
                  <a:srgbClr val="354283"/>
                </a:solidFill>
                <a:latin typeface="DIN Pro Light"/>
                <a:cs typeface="DIN Pro Light"/>
              </a:rPr>
              <a:t>&gt;</a:t>
            </a:r>
            <a:r>
              <a:rPr lang="ru-RU" sz="1050" spc="-5" dirty="0" smtClean="0">
                <a:solidFill>
                  <a:srgbClr val="354283"/>
                </a:solidFill>
                <a:latin typeface="DIN Pro Light"/>
                <a:cs typeface="DIN Pro Light"/>
              </a:rPr>
              <a:t>90% от суммы КС</a:t>
            </a:r>
            <a:endParaRPr lang="ru-RU" sz="1050" dirty="0">
              <a:latin typeface="DIN Pro Light"/>
              <a:cs typeface="DIN Pro Light"/>
            </a:endParaRPr>
          </a:p>
        </p:txBody>
      </p:sp>
      <p:grpSp>
        <p:nvGrpSpPr>
          <p:cNvPr id="100" name="object 56"/>
          <p:cNvGrpSpPr/>
          <p:nvPr/>
        </p:nvGrpSpPr>
        <p:grpSpPr>
          <a:xfrm>
            <a:off x="3287921" y="2395261"/>
            <a:ext cx="331470" cy="330200"/>
            <a:chOff x="1499663" y="2395261"/>
            <a:chExt cx="331470" cy="330200"/>
          </a:xfrm>
        </p:grpSpPr>
        <p:pic>
          <p:nvPicPr>
            <p:cNvPr id="101" name="object 5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99663" y="2395261"/>
              <a:ext cx="331331" cy="329826"/>
            </a:xfrm>
            <a:prstGeom prst="rect">
              <a:avLst/>
            </a:prstGeom>
          </p:spPr>
        </p:pic>
        <p:pic>
          <p:nvPicPr>
            <p:cNvPr id="102" name="object 5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65605" y="2565831"/>
              <a:ext cx="139689" cy="109937"/>
            </a:xfrm>
            <a:prstGeom prst="rect">
              <a:avLst/>
            </a:prstGeom>
          </p:spPr>
        </p:pic>
      </p:grpSp>
      <p:sp>
        <p:nvSpPr>
          <p:cNvPr id="103" name="object 59"/>
          <p:cNvSpPr/>
          <p:nvPr/>
        </p:nvSpPr>
        <p:spPr>
          <a:xfrm>
            <a:off x="2971800" y="6213448"/>
            <a:ext cx="5816018" cy="369570"/>
          </a:xfrm>
          <a:custGeom>
            <a:avLst/>
            <a:gdLst/>
            <a:ahLst/>
            <a:cxnLst/>
            <a:rect l="l" t="t" r="r" b="b"/>
            <a:pathLst>
              <a:path w="4806315" h="369570">
                <a:moveTo>
                  <a:pt x="184670" y="0"/>
                </a:moveTo>
                <a:lnTo>
                  <a:pt x="4805895" y="0"/>
                </a:lnTo>
                <a:lnTo>
                  <a:pt x="4805895" y="184670"/>
                </a:lnTo>
                <a:lnTo>
                  <a:pt x="4799299" y="233759"/>
                </a:lnTo>
                <a:lnTo>
                  <a:pt x="4780683" y="277869"/>
                </a:lnTo>
                <a:lnTo>
                  <a:pt x="4751808" y="315242"/>
                </a:lnTo>
                <a:lnTo>
                  <a:pt x="4714433" y="344116"/>
                </a:lnTo>
                <a:lnTo>
                  <a:pt x="4670318" y="362732"/>
                </a:lnTo>
                <a:lnTo>
                  <a:pt x="4621225" y="369328"/>
                </a:lnTo>
                <a:lnTo>
                  <a:pt x="0" y="369328"/>
                </a:lnTo>
                <a:lnTo>
                  <a:pt x="0" y="184670"/>
                </a:lnTo>
                <a:lnTo>
                  <a:pt x="6596" y="135576"/>
                </a:lnTo>
                <a:lnTo>
                  <a:pt x="25212" y="91462"/>
                </a:lnTo>
                <a:lnTo>
                  <a:pt x="54087" y="54087"/>
                </a:lnTo>
                <a:lnTo>
                  <a:pt x="91462" y="25212"/>
                </a:lnTo>
                <a:lnTo>
                  <a:pt x="135576" y="6596"/>
                </a:lnTo>
                <a:lnTo>
                  <a:pt x="184670" y="0"/>
                </a:lnTo>
                <a:close/>
              </a:path>
            </a:pathLst>
          </a:custGeom>
          <a:ln w="12700">
            <a:solidFill>
              <a:srgbClr val="ACB6D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60"/>
          <p:cNvSpPr txBox="1"/>
          <p:nvPr/>
        </p:nvSpPr>
        <p:spPr>
          <a:xfrm>
            <a:off x="2962285" y="6298920"/>
            <a:ext cx="5880716" cy="193643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70"/>
              </a:spcBef>
            </a:pPr>
            <a:r>
              <a:rPr sz="1200" b="0" spc="300" dirty="0" smtClean="0">
                <a:solidFill>
                  <a:srgbClr val="ACB6DF"/>
                </a:solidFill>
                <a:latin typeface="DIN Pro Light"/>
                <a:cs typeface="DIN Pro Light"/>
              </a:rPr>
              <a:t>КОМИССИЮ </a:t>
            </a:r>
            <a:r>
              <a:rPr lang="ru-RU" sz="1200" b="0" spc="300" dirty="0" smtClean="0">
                <a:solidFill>
                  <a:srgbClr val="ACB6DF"/>
                </a:solidFill>
                <a:latin typeface="DIN Pro Light"/>
                <a:cs typeface="DIN Pro Light"/>
              </a:rPr>
              <a:t>ФАКТОРУ </a:t>
            </a:r>
            <a:r>
              <a:rPr sz="1200" b="0" spc="300" dirty="0" smtClean="0">
                <a:solidFill>
                  <a:srgbClr val="ACB6DF"/>
                </a:solidFill>
                <a:latin typeface="DIN Pro Light"/>
                <a:cs typeface="DIN Pro Light"/>
              </a:rPr>
              <a:t>ОПЛАЧИВАЕТ ПОДРЯДЧИК </a:t>
            </a:r>
            <a:endParaRPr sz="1200" spc="300" dirty="0">
              <a:latin typeface="DIN Pro Light"/>
              <a:cs typeface="DIN Pro Light"/>
            </a:endParaRPr>
          </a:p>
        </p:txBody>
      </p:sp>
      <p:sp>
        <p:nvSpPr>
          <p:cNvPr id="105" name="object 46"/>
          <p:cNvSpPr txBox="1"/>
          <p:nvPr/>
        </p:nvSpPr>
        <p:spPr>
          <a:xfrm>
            <a:off x="2342267" y="1674465"/>
            <a:ext cx="127698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200" b="0" spc="300" dirty="0" smtClean="0">
                <a:solidFill>
                  <a:srgbClr val="B3B9DB"/>
                </a:solidFill>
                <a:latin typeface="DIN Pro Light"/>
                <a:cs typeface="DIN Pro Light"/>
              </a:rPr>
              <a:t>ПОДРЯДЧИК </a:t>
            </a:r>
            <a:endParaRPr sz="1200" spc="300" dirty="0">
              <a:latin typeface="DIN Pro Light"/>
              <a:cs typeface="DIN Pro Light"/>
            </a:endParaRPr>
          </a:p>
        </p:txBody>
      </p:sp>
      <p:sp>
        <p:nvSpPr>
          <p:cNvPr id="106" name="object 46"/>
          <p:cNvSpPr txBox="1"/>
          <p:nvPr/>
        </p:nvSpPr>
        <p:spPr>
          <a:xfrm>
            <a:off x="5023903" y="1674465"/>
            <a:ext cx="127698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200" b="0" spc="300" dirty="0" smtClean="0">
                <a:solidFill>
                  <a:srgbClr val="B3B9DB"/>
                </a:solidFill>
                <a:latin typeface="DIN Pro Light"/>
                <a:cs typeface="DIN Pro Light"/>
              </a:rPr>
              <a:t>ФАКТОР</a:t>
            </a:r>
            <a:endParaRPr sz="1200" spc="300" dirty="0">
              <a:latin typeface="DIN Pro Light"/>
              <a:cs typeface="DIN Pro Light"/>
            </a:endParaRPr>
          </a:p>
        </p:txBody>
      </p:sp>
      <p:sp>
        <p:nvSpPr>
          <p:cNvPr id="107" name="object 46"/>
          <p:cNvSpPr txBox="1"/>
          <p:nvPr/>
        </p:nvSpPr>
        <p:spPr>
          <a:xfrm>
            <a:off x="4993650" y="3075541"/>
            <a:ext cx="127698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0" spc="300" dirty="0" smtClean="0">
                <a:solidFill>
                  <a:srgbClr val="B3B9DB"/>
                </a:solidFill>
                <a:latin typeface="DIN Pro Light"/>
                <a:cs typeface="DIN Pro Light"/>
              </a:rPr>
              <a:t>ПОДРЯДЧИК </a:t>
            </a:r>
            <a:endParaRPr sz="1200" spc="300" dirty="0">
              <a:latin typeface="DIN Pro Light"/>
              <a:cs typeface="DIN Pro Light"/>
            </a:endParaRPr>
          </a:p>
        </p:txBody>
      </p:sp>
      <p:sp>
        <p:nvSpPr>
          <p:cNvPr id="108" name="object 46"/>
          <p:cNvSpPr txBox="1"/>
          <p:nvPr/>
        </p:nvSpPr>
        <p:spPr>
          <a:xfrm>
            <a:off x="7377627" y="3075541"/>
            <a:ext cx="127698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200" b="0" spc="300" dirty="0" smtClean="0">
                <a:solidFill>
                  <a:srgbClr val="B3B9DB"/>
                </a:solidFill>
                <a:latin typeface="DIN Pro Light"/>
                <a:cs typeface="DIN Pro Light"/>
              </a:rPr>
              <a:t>ФАКТОР</a:t>
            </a:r>
            <a:endParaRPr sz="1200" spc="300" dirty="0">
              <a:latin typeface="DIN Pro Light"/>
              <a:cs typeface="DIN Pro Light"/>
            </a:endParaRPr>
          </a:p>
        </p:txBody>
      </p:sp>
      <p:sp>
        <p:nvSpPr>
          <p:cNvPr id="109" name="object 46"/>
          <p:cNvSpPr txBox="1"/>
          <p:nvPr/>
        </p:nvSpPr>
        <p:spPr>
          <a:xfrm>
            <a:off x="9094497" y="3075541"/>
            <a:ext cx="127698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0" spc="300" dirty="0" smtClean="0">
                <a:solidFill>
                  <a:srgbClr val="B3B9DB"/>
                </a:solidFill>
                <a:latin typeface="DIN Pro Light"/>
                <a:cs typeface="DIN Pro Light"/>
              </a:rPr>
              <a:t>ПОДРЯДЧИК </a:t>
            </a:r>
            <a:endParaRPr sz="1200" spc="300" dirty="0">
              <a:latin typeface="DIN Pro Light"/>
              <a:cs typeface="DIN Pro Light"/>
            </a:endParaRPr>
          </a:p>
        </p:txBody>
      </p:sp>
      <p:cxnSp>
        <p:nvCxnSpPr>
          <p:cNvPr id="111" name="Прямая со стрелкой 110">
            <a:extLst>
              <a:ext uri="{FF2B5EF4-FFF2-40B4-BE49-F238E27FC236}">
                <a16:creationId xmlns="" xmlns:a16="http://schemas.microsoft.com/office/drawing/2014/main" id="{B4340674-BC97-40A7-9EA6-9BCC09EF959B}"/>
              </a:ext>
            </a:extLst>
          </p:cNvPr>
          <p:cNvCxnSpPr>
            <a:cxnSpLocks/>
          </p:cNvCxnSpPr>
          <p:nvPr/>
        </p:nvCxnSpPr>
        <p:spPr>
          <a:xfrm>
            <a:off x="5662396" y="2819400"/>
            <a:ext cx="0" cy="282453"/>
          </a:xfrm>
          <a:prstGeom prst="straightConnector1">
            <a:avLst/>
          </a:prstGeom>
          <a:ln w="28575">
            <a:solidFill>
              <a:srgbClr val="ACB6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object 46"/>
          <p:cNvSpPr txBox="1"/>
          <p:nvPr/>
        </p:nvSpPr>
        <p:spPr>
          <a:xfrm>
            <a:off x="9063534" y="1674465"/>
            <a:ext cx="127698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200" b="0" spc="300" dirty="0" smtClean="0">
                <a:solidFill>
                  <a:srgbClr val="B3B9DB"/>
                </a:solidFill>
                <a:latin typeface="DIN Pro Light"/>
                <a:cs typeface="DIN Pro Light"/>
              </a:rPr>
              <a:t>ФАКТОР</a:t>
            </a:r>
            <a:endParaRPr sz="1200" spc="300" dirty="0">
              <a:latin typeface="DIN Pro Light"/>
              <a:cs typeface="DIN Pro Light"/>
            </a:endParaRPr>
          </a:p>
        </p:txBody>
      </p:sp>
      <p:sp>
        <p:nvSpPr>
          <p:cNvPr id="120" name="object 46"/>
          <p:cNvSpPr txBox="1"/>
          <p:nvPr/>
        </p:nvSpPr>
        <p:spPr>
          <a:xfrm>
            <a:off x="7319775" y="1674465"/>
            <a:ext cx="1276985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200" b="0" spc="300" dirty="0" smtClean="0">
                <a:solidFill>
                  <a:srgbClr val="B3B9DB"/>
                </a:solidFill>
                <a:latin typeface="DIN Pro Light"/>
                <a:cs typeface="DIN Pro Light"/>
              </a:rPr>
              <a:t>ЗАКАЗЧИК</a:t>
            </a:r>
            <a:endParaRPr sz="1200" spc="300" dirty="0">
              <a:latin typeface="DIN Pro Light"/>
              <a:cs typeface="DIN Pro Light"/>
            </a:endParaRPr>
          </a:p>
        </p:txBody>
      </p:sp>
      <p:sp>
        <p:nvSpPr>
          <p:cNvPr id="47" name="object 19"/>
          <p:cNvSpPr txBox="1">
            <a:spLocks/>
          </p:cNvSpPr>
          <p:nvPr/>
        </p:nvSpPr>
        <p:spPr>
          <a:xfrm>
            <a:off x="1390548" y="764549"/>
            <a:ext cx="9627827" cy="320601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2000" spc="110" dirty="0" smtClean="0"/>
              <a:t>СХЕМА ВЗАИМОДЕЙСТВИЯ УЧАСТНИКОВ ПРИ ОНЛАЙН-ФАКТОРИНГЕ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39410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Eren\OneDrive\Рабочий стол\Истории\gazetin копия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306" y="4972277"/>
            <a:ext cx="1354191" cy="1363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067454" y="2254134"/>
            <a:ext cx="6457296" cy="2486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i="1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На </a:t>
            </a:r>
            <a:r>
              <a:rPr lang="ru-RU" sz="1400" i="1" dirty="0" err="1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Докплат</a:t>
            </a:r>
            <a:r>
              <a:rPr lang="ru-RU" sz="1400" i="1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 реализована мультифакторная модель, при которой на одну универсальную заявку подрядчик получает все возможные предложения           по финансированию от всех факторов платформы. Подрядчики </a:t>
            </a:r>
            <a:r>
              <a:rPr lang="ru-RU" sz="1400" i="1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могут выбрать лучшие условия </a:t>
            </a:r>
            <a:r>
              <a:rPr lang="ru-RU" sz="1400" i="1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и </a:t>
            </a:r>
            <a:r>
              <a:rPr lang="ru-RU" sz="1400" i="1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оформить факторинг </a:t>
            </a:r>
            <a:r>
              <a:rPr lang="ru-RU" sz="1400" i="1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онлайн без открытия дополнительных счетов, оформления бумажных документов и личного присутствия в офисе.</a:t>
            </a:r>
            <a:endParaRPr lang="ru-RU" sz="1400" i="1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i="1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Независимая мультифакторная платформа нацелена на расширение доступности финансирования для всех регионов России и обеспечение максимально выгодных условий факторинга для подрядчиков ФКР. </a:t>
            </a:r>
          </a:p>
        </p:txBody>
      </p:sp>
      <p:sp>
        <p:nvSpPr>
          <p:cNvPr id="14" name="Правая круглая скобка 13"/>
          <p:cNvSpPr/>
          <p:nvPr/>
        </p:nvSpPr>
        <p:spPr>
          <a:xfrm rot="10800000">
            <a:off x="934167" y="1304924"/>
            <a:ext cx="266573" cy="3730768"/>
          </a:xfrm>
          <a:prstGeom prst="rightBracket">
            <a:avLst>
              <a:gd name="adj" fmla="val 89434"/>
            </a:avLst>
          </a:prstGeom>
          <a:ln w="19050">
            <a:solidFill>
              <a:srgbClr val="526CD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2540497" y="4970743"/>
            <a:ext cx="554753" cy="304800"/>
            <a:chOff x="451087" y="5686425"/>
            <a:chExt cx="254846" cy="304800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540536" y="5686425"/>
              <a:ext cx="0" cy="304800"/>
            </a:xfrm>
            <a:prstGeom prst="line">
              <a:avLst/>
            </a:prstGeom>
            <a:ln w="19050">
              <a:solidFill>
                <a:srgbClr val="526C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V="1">
              <a:off x="540537" y="5686425"/>
              <a:ext cx="75946" cy="304800"/>
            </a:xfrm>
            <a:prstGeom prst="line">
              <a:avLst/>
            </a:prstGeom>
            <a:ln w="19050">
              <a:solidFill>
                <a:srgbClr val="526C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451087" y="5687959"/>
              <a:ext cx="89450" cy="0"/>
            </a:xfrm>
            <a:prstGeom prst="line">
              <a:avLst/>
            </a:prstGeom>
            <a:ln w="19050">
              <a:solidFill>
                <a:srgbClr val="526C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616483" y="5687959"/>
              <a:ext cx="89450" cy="0"/>
            </a:xfrm>
            <a:prstGeom prst="line">
              <a:avLst/>
            </a:prstGeom>
            <a:ln w="19050">
              <a:solidFill>
                <a:srgbClr val="526C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2830286" y="5422094"/>
            <a:ext cx="39022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Егор Газетин</a:t>
            </a:r>
          </a:p>
          <a:p>
            <a:r>
              <a:rPr lang="ru-RU" sz="1400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генеральный директор </a:t>
            </a:r>
          </a:p>
          <a:p>
            <a:r>
              <a:rPr lang="ru-RU" sz="1400" dirty="0" err="1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Докплат</a:t>
            </a:r>
            <a:endParaRPr lang="ru-RU" sz="14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67454" y="1549284"/>
            <a:ext cx="9867246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i="1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Сегодня формат электронного   управления дебиторской задолженностью через доступ к онлайн факторингу рассматривают и внедряют более 10 региональных Фондов капитального ремонта. </a:t>
            </a:r>
          </a:p>
        </p:txBody>
      </p:sp>
      <p:pic>
        <p:nvPicPr>
          <p:cNvPr id="1026" name="Picture 2" descr="C:\Users\Eren\OneDrive\Рабочий стол\main копия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665" y="2476726"/>
            <a:ext cx="622935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787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44250" y="6010275"/>
            <a:ext cx="797388" cy="638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Скругленный прямоугольник 110"/>
          <p:cNvSpPr/>
          <p:nvPr/>
        </p:nvSpPr>
        <p:spPr>
          <a:xfrm>
            <a:off x="442465" y="2537298"/>
            <a:ext cx="11323320" cy="2207230"/>
          </a:xfrm>
          <a:prstGeom prst="roundRect">
            <a:avLst>
              <a:gd name="adj" fmla="val 6542"/>
            </a:avLst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6250" y="6276040"/>
            <a:ext cx="11925388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Также возможно подтверждение уступки </a:t>
            </a:r>
            <a:r>
              <a:rPr lang="ru-RU" sz="1400" dirty="0" smtClean="0">
                <a:solidFill>
                  <a:srgbClr val="516CD8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у любого ФКР России</a:t>
            </a: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 по достижении Вами договоренности с Фондом</a:t>
            </a:r>
            <a:endParaRPr lang="ru-RU" sz="14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29697" y="4644221"/>
            <a:ext cx="12175750" cy="8273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r>
              <a:rPr lang="ru-RU" sz="1400" dirty="0" smtClean="0">
                <a:solidFill>
                  <a:srgbClr val="354283"/>
                </a:solidFill>
              </a:rPr>
              <a:t>С НАМИ РАБОТАЮТ</a:t>
            </a:r>
            <a:endParaRPr lang="ru-RU" sz="1400" dirty="0">
              <a:solidFill>
                <a:srgbClr val="B3BADB"/>
              </a:solidFill>
            </a:endParaRPr>
          </a:p>
        </p:txBody>
      </p:sp>
      <p:sp>
        <p:nvSpPr>
          <p:cNvPr id="28" name="object 19"/>
          <p:cNvSpPr txBox="1">
            <a:spLocks/>
          </p:cNvSpPr>
          <p:nvPr/>
        </p:nvSpPr>
        <p:spPr>
          <a:xfrm>
            <a:off x="1390548" y="760822"/>
            <a:ext cx="9627827" cy="320601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2000" spc="110" dirty="0" smtClean="0"/>
              <a:t>ПОКАЗАТЕЛИ ПЛАТФОРМЫ ДОКПЛАТ</a:t>
            </a:r>
            <a:endParaRPr lang="ru-RU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733323" y="5181833"/>
            <a:ext cx="2893971" cy="963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80000"/>
              </a:lnSpc>
            </a:pPr>
            <a:r>
              <a:rPr lang="ru-RU" sz="110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ФКР САМАРСКОЙ ОБЛАСТИ</a:t>
            </a:r>
          </a:p>
          <a:p>
            <a:pPr>
              <a:lnSpc>
                <a:spcPct val="180000"/>
              </a:lnSpc>
            </a:pPr>
            <a:r>
              <a:rPr lang="ru-RU" sz="110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ФКР ОМСКОЙ ОБЛАСТИ </a:t>
            </a:r>
          </a:p>
          <a:p>
            <a:pPr>
              <a:lnSpc>
                <a:spcPct val="180000"/>
              </a:lnSpc>
            </a:pPr>
            <a:r>
              <a:rPr lang="ru-RU" sz="110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ФКР ОРЕНБУРГСКОЙ ОБЛАСТИ </a:t>
            </a:r>
            <a:endParaRPr lang="ru-RU" sz="1100" dirty="0">
              <a:solidFill>
                <a:srgbClr val="354283"/>
              </a:solidFill>
              <a:latin typeface="DIN Pro Light" pitchFamily="34" charset="0"/>
              <a:cs typeface="DIN Pro Light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364849" y="5181833"/>
            <a:ext cx="2893971" cy="10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80000"/>
              </a:lnSpc>
            </a:pPr>
            <a:r>
              <a:rPr lang="ru-RU" sz="110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ФКР САХАЛИНСКОЙ ОБЛАСТИ   </a:t>
            </a:r>
          </a:p>
          <a:p>
            <a:pPr>
              <a:lnSpc>
                <a:spcPct val="180000"/>
              </a:lnSpc>
            </a:pPr>
            <a:r>
              <a:rPr lang="ru-RU" sz="110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ФКР ТЮМЕНСКОЙ ОБЛАСТИ </a:t>
            </a:r>
          </a:p>
          <a:p>
            <a:pPr>
              <a:lnSpc>
                <a:spcPct val="180000"/>
              </a:lnSpc>
            </a:pPr>
            <a:r>
              <a:rPr lang="ru-RU" sz="110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ФКР УЛЬЯНОВСКОЙ ОБЛАСТИ</a:t>
            </a:r>
            <a:endParaRPr lang="ru-RU" sz="1100" dirty="0" smtClean="0">
              <a:solidFill>
                <a:srgbClr val="354283"/>
              </a:solidFill>
              <a:latin typeface="DIN Pro Light" pitchFamily="34" charset="0"/>
              <a:cs typeface="DIN Pro Light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932088" y="5181833"/>
            <a:ext cx="2893971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80000"/>
              </a:lnSpc>
            </a:pPr>
            <a:r>
              <a:rPr lang="ru-RU" sz="110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ФКР РЕСПУБЛИКИ БАШКИРИИ ФКР ФКР ВОЛГОГРАДСКОЙ ОБЛАСТИ ФКР</a:t>
            </a:r>
          </a:p>
          <a:p>
            <a:pPr>
              <a:lnSpc>
                <a:spcPct val="180000"/>
              </a:lnSpc>
            </a:pPr>
            <a:r>
              <a:rPr lang="ru-RU" sz="110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ФКР КАЛИНИНГРАДСКОЙ ОБЛАСТИ</a:t>
            </a:r>
            <a:endParaRPr lang="ru-RU" sz="1100" dirty="0">
              <a:solidFill>
                <a:srgbClr val="354283"/>
              </a:solidFill>
              <a:latin typeface="DIN Pro Light" pitchFamily="34" charset="0"/>
              <a:cs typeface="DIN Pro Light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924519" y="5181833"/>
            <a:ext cx="2893971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80000"/>
              </a:lnSpc>
            </a:pPr>
            <a:r>
              <a:rPr lang="ru-RU" sz="110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ФКР АРХАНГЕЛЬСКОЙ ОБЛАСТИ </a:t>
            </a:r>
          </a:p>
          <a:p>
            <a:pPr>
              <a:lnSpc>
                <a:spcPct val="180000"/>
              </a:lnSpc>
            </a:pPr>
            <a:r>
              <a:rPr lang="ru-RU" sz="110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ФКР САРАТОВСКОЙ ОБЛАСТИ </a:t>
            </a:r>
          </a:p>
          <a:p>
            <a:pPr>
              <a:lnSpc>
                <a:spcPct val="180000"/>
              </a:lnSpc>
            </a:pPr>
            <a:r>
              <a:rPr lang="ru-RU" sz="110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ФКР МУРМАНСКОЙ ОБЛАСТИ И ДР.</a:t>
            </a:r>
            <a:endParaRPr lang="ru-RU" sz="1100" dirty="0">
              <a:solidFill>
                <a:srgbClr val="354283"/>
              </a:solidFill>
              <a:latin typeface="DIN Pro Light" pitchFamily="34" charset="0"/>
              <a:cs typeface="DIN Pro Light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717210" y="1671169"/>
            <a:ext cx="2044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354283"/>
                </a:solidFill>
                <a:latin typeface="DIN Pro Regular" pitchFamily="34" charset="0"/>
                <a:cs typeface="DIN Pro Regular" pitchFamily="34" charset="0"/>
              </a:rPr>
              <a:t>Годовой объем финансирования </a:t>
            </a:r>
          </a:p>
        </p:txBody>
      </p:sp>
      <p:sp>
        <p:nvSpPr>
          <p:cNvPr id="47" name="Заголовок 1"/>
          <p:cNvSpPr txBox="1">
            <a:spLocks/>
          </p:cNvSpPr>
          <p:nvPr/>
        </p:nvSpPr>
        <p:spPr>
          <a:xfrm>
            <a:off x="3717210" y="1008535"/>
            <a:ext cx="2077138" cy="8273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rgbClr val="95A2D7"/>
                </a:solidFill>
              </a:rPr>
              <a:t>~</a:t>
            </a:r>
            <a:r>
              <a:rPr lang="ru-RU" sz="1800" dirty="0" smtClean="0"/>
              <a:t>100</a:t>
            </a:r>
            <a:r>
              <a:rPr lang="en-US" sz="1800" dirty="0" smtClean="0"/>
              <a:t> </a:t>
            </a:r>
            <a:r>
              <a:rPr lang="ru-RU" sz="1400" dirty="0"/>
              <a:t>МЛРД  </a:t>
            </a:r>
            <a:r>
              <a:rPr lang="ru-RU" sz="1400" dirty="0" smtClean="0"/>
              <a:t>Р</a:t>
            </a:r>
            <a:endParaRPr lang="ru-RU" sz="1200" spc="410" dirty="0"/>
          </a:p>
        </p:txBody>
      </p:sp>
      <p:sp>
        <p:nvSpPr>
          <p:cNvPr id="49" name="TextBox 48"/>
          <p:cNvSpPr txBox="1"/>
          <p:nvPr/>
        </p:nvSpPr>
        <p:spPr>
          <a:xfrm>
            <a:off x="1388503" y="1671511"/>
            <a:ext cx="2060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354283"/>
                </a:solidFill>
                <a:latin typeface="DIN Pro Regular" pitchFamily="34" charset="0"/>
                <a:cs typeface="DIN Pro Regular" pitchFamily="34" charset="0"/>
              </a:rPr>
              <a:t>Факторинговый портфель на июль</a:t>
            </a:r>
            <a:r>
              <a:rPr lang="en-US" sz="1400" dirty="0" smtClean="0">
                <a:solidFill>
                  <a:srgbClr val="354283"/>
                </a:solidFill>
                <a:latin typeface="DIN Pro Regular" pitchFamily="34" charset="0"/>
                <a:cs typeface="DIN Pro Regular" pitchFamily="34" charset="0"/>
              </a:rPr>
              <a:t>’</a:t>
            </a:r>
            <a:r>
              <a:rPr lang="ru-RU" sz="1400" dirty="0" smtClean="0">
                <a:solidFill>
                  <a:srgbClr val="354283"/>
                </a:solidFill>
                <a:latin typeface="DIN Pro Regular" pitchFamily="34" charset="0"/>
                <a:cs typeface="DIN Pro Regular" pitchFamily="34" charset="0"/>
              </a:rPr>
              <a:t>23</a:t>
            </a:r>
            <a:endParaRPr lang="ru-RU" sz="1400" dirty="0">
              <a:solidFill>
                <a:srgbClr val="354283"/>
              </a:solidFill>
              <a:latin typeface="DIN Pro Regular" pitchFamily="34" charset="0"/>
              <a:cs typeface="DIN Pro Regular" pitchFamily="34" charset="0"/>
            </a:endParaRPr>
          </a:p>
        </p:txBody>
      </p:sp>
      <p:sp>
        <p:nvSpPr>
          <p:cNvPr id="50" name="Заголовок 1"/>
          <p:cNvSpPr txBox="1">
            <a:spLocks/>
          </p:cNvSpPr>
          <p:nvPr/>
        </p:nvSpPr>
        <p:spPr>
          <a:xfrm>
            <a:off x="1388503" y="977599"/>
            <a:ext cx="2060811" cy="8273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1800" dirty="0" smtClean="0"/>
              <a:t>15 </a:t>
            </a:r>
            <a:r>
              <a:rPr lang="ru-RU" sz="1400" dirty="0" smtClean="0"/>
              <a:t>МЛРД Р</a:t>
            </a:r>
            <a:r>
              <a:rPr lang="ru-RU" sz="1200" dirty="0" smtClean="0"/>
              <a:t> </a:t>
            </a:r>
          </a:p>
        </p:txBody>
      </p:sp>
      <p:sp>
        <p:nvSpPr>
          <p:cNvPr id="51" name="Заголовок 1"/>
          <p:cNvSpPr txBox="1">
            <a:spLocks/>
          </p:cNvSpPr>
          <p:nvPr/>
        </p:nvSpPr>
        <p:spPr>
          <a:xfrm>
            <a:off x="8731142" y="1023985"/>
            <a:ext cx="1882983" cy="8273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1800" dirty="0" smtClean="0"/>
              <a:t>30 </a:t>
            </a:r>
            <a:r>
              <a:rPr lang="ru-RU" sz="1400" dirty="0" smtClean="0"/>
              <a:t> МЛН Р</a:t>
            </a:r>
            <a:endParaRPr lang="ru-RU" sz="1050" dirty="0" smtClean="0"/>
          </a:p>
        </p:txBody>
      </p:sp>
      <p:sp>
        <p:nvSpPr>
          <p:cNvPr id="52" name="Заголовок 1"/>
          <p:cNvSpPr txBox="1">
            <a:spLocks/>
          </p:cNvSpPr>
          <p:nvPr/>
        </p:nvSpPr>
        <p:spPr>
          <a:xfrm>
            <a:off x="6108922" y="987473"/>
            <a:ext cx="2101864" cy="8273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1800" dirty="0" smtClean="0"/>
              <a:t>2,9</a:t>
            </a:r>
            <a:r>
              <a:rPr lang="ru-RU" sz="1400" dirty="0" smtClean="0"/>
              <a:t> МЛН Р</a:t>
            </a:r>
            <a:endParaRPr lang="ru-RU" sz="1050" dirty="0" smtClean="0"/>
          </a:p>
        </p:txBody>
      </p:sp>
      <p:sp>
        <p:nvSpPr>
          <p:cNvPr id="53" name="TextBox 52"/>
          <p:cNvSpPr txBox="1"/>
          <p:nvPr/>
        </p:nvSpPr>
        <p:spPr>
          <a:xfrm>
            <a:off x="8702387" y="1671169"/>
            <a:ext cx="2051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354283"/>
                </a:solidFill>
                <a:latin typeface="DIN Pro Regular" pitchFamily="34" charset="0"/>
                <a:cs typeface="DIN Pro Regular" pitchFamily="34" charset="0"/>
              </a:rPr>
              <a:t>Средний чек</a:t>
            </a:r>
          </a:p>
          <a:p>
            <a:pPr algn="ctr"/>
            <a:r>
              <a:rPr lang="ru-RU" sz="1400" dirty="0" smtClean="0">
                <a:solidFill>
                  <a:srgbClr val="354283"/>
                </a:solidFill>
                <a:latin typeface="DIN Pro Regular" pitchFamily="34" charset="0"/>
                <a:cs typeface="DIN Pro Regular" pitchFamily="34" charset="0"/>
              </a:rPr>
              <a:t>(крупный бизнес</a:t>
            </a:r>
            <a:r>
              <a:rPr lang="ru-RU" sz="1400" dirty="0">
                <a:solidFill>
                  <a:srgbClr val="354283"/>
                </a:solidFill>
                <a:latin typeface="DIN Pro Regular" pitchFamily="34" charset="0"/>
                <a:cs typeface="DIN Pro Regular" pitchFamily="34" charset="0"/>
              </a:rPr>
              <a:t>)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087705" y="1641031"/>
            <a:ext cx="2123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354283"/>
                </a:solidFill>
                <a:latin typeface="DIN Pro Regular" pitchFamily="34" charset="0"/>
                <a:cs typeface="DIN Pro Regular" pitchFamily="34" charset="0"/>
              </a:rPr>
              <a:t>Средний чек</a:t>
            </a:r>
          </a:p>
          <a:p>
            <a:pPr algn="ctr"/>
            <a:r>
              <a:rPr lang="ru-RU" sz="1400" dirty="0" smtClean="0">
                <a:solidFill>
                  <a:srgbClr val="354283"/>
                </a:solidFill>
                <a:latin typeface="DIN Pro Regular" pitchFamily="34" charset="0"/>
                <a:cs typeface="DIN Pro Regular" pitchFamily="34" charset="0"/>
              </a:rPr>
              <a:t>(МСП)</a:t>
            </a:r>
            <a:endParaRPr lang="ru-RU" sz="1400" dirty="0">
              <a:solidFill>
                <a:srgbClr val="354283"/>
              </a:solidFill>
              <a:latin typeface="DIN Pro Regular" pitchFamily="34" charset="0"/>
              <a:cs typeface="DIN Pro Regular" pitchFamily="34" charset="0"/>
            </a:endParaRPr>
          </a:p>
        </p:txBody>
      </p:sp>
      <p:pic>
        <p:nvPicPr>
          <p:cNvPr id="61" name="Picture 5" descr="C:\Users\Eren\OneDrive\Рабочий стол\Маркетинг\Коммуникация\Факторы\Логотипы\topcom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091" y="3440992"/>
            <a:ext cx="727791" cy="769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6" descr="C:\Users\Eren\OneDrive\Рабочий стол\Маркетинг\Коммуникация\Факторы\Логотипы\sibsocbank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609" y="3536713"/>
            <a:ext cx="465432" cy="492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object 11"/>
          <p:cNvSpPr txBox="1"/>
          <p:nvPr/>
        </p:nvSpPr>
        <p:spPr>
          <a:xfrm>
            <a:off x="6899764" y="3360703"/>
            <a:ext cx="408597" cy="1199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lang="ru-RU" sz="700" dirty="0" smtClean="0">
                <a:solidFill>
                  <a:schemeClr val="bg1">
                    <a:lumMod val="75000"/>
                  </a:schemeClr>
                </a:solidFill>
                <a:latin typeface="DIN Pro Medium" pitchFamily="34" charset="0"/>
                <a:cs typeface="DIN Pro Medium" pitchFamily="34" charset="0"/>
              </a:rPr>
              <a:t>СКОРО:</a:t>
            </a:r>
            <a:endParaRPr lang="ru-RU" sz="700" dirty="0">
              <a:solidFill>
                <a:schemeClr val="bg1">
                  <a:lumMod val="75000"/>
                </a:schemeClr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64" name="Нашивка 63"/>
          <p:cNvSpPr/>
          <p:nvPr/>
        </p:nvSpPr>
        <p:spPr>
          <a:xfrm>
            <a:off x="11368119" y="3285916"/>
            <a:ext cx="131013" cy="299666"/>
          </a:xfrm>
          <a:prstGeom prst="chevron">
            <a:avLst>
              <a:gd name="adj" fmla="val 7181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5" name="Нашивка 64"/>
          <p:cNvSpPr/>
          <p:nvPr/>
        </p:nvSpPr>
        <p:spPr>
          <a:xfrm rot="10800000">
            <a:off x="571918" y="3284843"/>
            <a:ext cx="126288" cy="288859"/>
          </a:xfrm>
          <a:prstGeom prst="chevron">
            <a:avLst>
              <a:gd name="adj" fmla="val 7181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6" name="Picture 3" descr="C:\Users\Eren\OneDrive\Рабочий стол\Маркетинг\Коммуникация\Факторы\Логотипы\logo\profi-f-2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495" y="2832242"/>
            <a:ext cx="577814" cy="61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10" descr="C:\Users\Eren\OneDrive\Рабочий стол\Лого банков\250px-Logo-Трансстройбанк-Москва.jp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120" y="3462835"/>
            <a:ext cx="877005" cy="543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210" y="3014362"/>
            <a:ext cx="1184038" cy="317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9" name="TextBox 68"/>
          <p:cNvSpPr txBox="1"/>
          <p:nvPr/>
        </p:nvSpPr>
        <p:spPr>
          <a:xfrm>
            <a:off x="3789674" y="2399391"/>
            <a:ext cx="501465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354283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rPr>
              <a:t>ОТКРЫТАЯ МУЛЬТИФАКТОРНАЯ ПЛАТФОРМА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791983" y="4236533"/>
            <a:ext cx="9042440" cy="334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354283"/>
              </a:buClr>
            </a:pPr>
            <a:r>
              <a:rPr lang="ru-RU" sz="1200" spc="40" dirty="0" smtClean="0">
                <a:solidFill>
                  <a:srgbClr val="4A6DED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ЛИМИТНОЕ ПОЛЕ РАБОТАЮЩИХ НА ПЛАТФОРМЕ ФАКТОРОВ </a:t>
            </a:r>
            <a:r>
              <a:rPr lang="ru-RU" sz="1200" spc="40" dirty="0">
                <a:solidFill>
                  <a:srgbClr val="4A6DED"/>
                </a:solidFill>
                <a:latin typeface="DIN Pro Medium" pitchFamily="34" charset="0"/>
                <a:cs typeface="DIN Pro Medium" pitchFamily="34" charset="0"/>
              </a:rPr>
              <a:t>СВЫШЕ 50 МЛРД РУБЛЕЙ</a:t>
            </a:r>
          </a:p>
        </p:txBody>
      </p:sp>
      <p:pic>
        <p:nvPicPr>
          <p:cNvPr id="71" name="Picture 2" descr="C:\Users\Eren\OneDrive\Рабочий стол\Маркетинг\Коммуникация\Факторы\Логотипы\sinko.png"/>
          <p:cNvPicPr>
            <a:picLocks noChangeAspect="1" noChangeArrowheads="1"/>
          </p:cNvPicPr>
          <p:nvPr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922" y="3402495"/>
            <a:ext cx="766392" cy="810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3" descr="C:\Users\Eren\OneDrive\Рабочий стол\b_img5e905995a9ec07.08417739.jpg"/>
          <p:cNvPicPr>
            <a:picLocks noChangeAspect="1" noChangeArrowheads="1"/>
          </p:cNvPicPr>
          <p:nvPr/>
        </p:nvPicPr>
        <p:blipFill rotWithShape="1">
          <a:blip r:embed="rId9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30" b="40474"/>
          <a:stretch/>
        </p:blipFill>
        <p:spPr bwMode="auto">
          <a:xfrm>
            <a:off x="8145210" y="3645385"/>
            <a:ext cx="1127450" cy="29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4" descr="C:\Users\Eren\OneDrive\Рабочий стол\smp копия.png"/>
          <p:cNvPicPr>
            <a:picLocks noChangeAspect="1" noChangeArrowheads="1"/>
          </p:cNvPicPr>
          <p:nvPr/>
        </p:nvPicPr>
        <p:blipFill>
          <a:blip r:embed="rId10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352" y="3701337"/>
            <a:ext cx="1095766" cy="28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2" descr="C:\Users\Eren\OneDrive\Рабочий стол\logo-horizontal-bank-044525176 копия.png"/>
          <p:cNvPicPr>
            <a:picLocks noChangeAspect="1" noChangeArrowheads="1"/>
          </p:cNvPicPr>
          <p:nvPr/>
        </p:nvPicPr>
        <p:blipFill>
          <a:blip r:embed="rId1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986" y="2857324"/>
            <a:ext cx="2008416" cy="4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3" descr="C:\Users\Eren\OneDrive\Рабочий стол\logo-mts-bank-red.png"/>
          <p:cNvPicPr>
            <a:picLocks noChangeAspect="1" noChangeArrowheads="1"/>
          </p:cNvPicPr>
          <p:nvPr/>
        </p:nvPicPr>
        <p:blipFill>
          <a:blip r:embed="rId1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944" y="3701337"/>
            <a:ext cx="1417175" cy="23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4" descr="C:\Users\Eren\OneDrive\Рабочий стол\абсолют.png"/>
          <p:cNvPicPr>
            <a:picLocks noChangeAspect="1" noChangeArrowheads="1"/>
          </p:cNvPicPr>
          <p:nvPr/>
        </p:nvPicPr>
        <p:blipFill>
          <a:blip r:embed="rId1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82" y="2903002"/>
            <a:ext cx="1735330" cy="52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3" descr="C:\Users\Eren\OneDrive\Рабочий стол\Маркетинг\Коммуникация\Факторы\Логотипы\moskommerc.png"/>
          <p:cNvPicPr>
            <a:picLocks noChangeAspect="1" noChangeArrowheads="1"/>
          </p:cNvPicPr>
          <p:nvPr/>
        </p:nvPicPr>
        <p:blipFill>
          <a:blip r:embed="rId1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0627" y="2732677"/>
            <a:ext cx="745683" cy="788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9" descr="C:\Users\Eren\OneDrive\Рабочий стол\Лого банков\ao-kredi_1588068945.7964.png"/>
          <p:cNvPicPr>
            <a:picLocks noChangeAspect="1" noChangeArrowheads="1"/>
          </p:cNvPicPr>
          <p:nvPr/>
        </p:nvPicPr>
        <p:blipFill>
          <a:blip r:embed="rId1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528" y="3293782"/>
            <a:ext cx="1843510" cy="215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6" descr="C:\Users\Eren\OneDrive\Рабочий стол\Маркетинг\Коммуникация\Факторы\Логотипы\logo\fora-bank.png"/>
          <p:cNvPicPr>
            <a:picLocks noChangeAspect="1" noChangeArrowheads="1"/>
          </p:cNvPicPr>
          <p:nvPr/>
        </p:nvPicPr>
        <p:blipFill>
          <a:blip r:embed="rId1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415" y="2895833"/>
            <a:ext cx="648547" cy="686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2" descr="C:\Users\Eren\OneDrive\Рабочий стол\logo.png"/>
          <p:cNvPicPr>
            <a:picLocks noChangeAspect="1" noChangeArrowheads="1"/>
          </p:cNvPicPr>
          <p:nvPr/>
        </p:nvPicPr>
        <p:blipFill>
          <a:blip r:embed="rId20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609" y="2982546"/>
            <a:ext cx="1578036" cy="36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36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4766</TotalTime>
  <Words>705</Words>
  <Application>Microsoft Office PowerPoint</Application>
  <PresentationFormat>Произвольный</PresentationFormat>
  <Paragraphs>157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DIN Pro Regular</vt:lpstr>
      <vt:lpstr>Calibri</vt:lpstr>
      <vt:lpstr>DIN Pro Bold</vt:lpstr>
      <vt:lpstr>Century Gothic</vt:lpstr>
      <vt:lpstr>DIN Pro Medium</vt:lpstr>
      <vt:lpstr>DIN Pro Light</vt:lpstr>
      <vt:lpstr>Тема Office</vt:lpstr>
      <vt:lpstr>Презентация PowerPoint</vt:lpstr>
      <vt:lpstr>Презентация PowerPoint</vt:lpstr>
      <vt:lpstr>ФАКТОРИНГ ДЛЯ ИСПОЛНИТЕЛЕЙ РАБОТ ПО КАПРЕМОНТУ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Пацевич Екатерина Александровна</dc:creator>
  <cp:lastModifiedBy>Ekaterina</cp:lastModifiedBy>
  <cp:revision>337</cp:revision>
  <dcterms:created xsi:type="dcterms:W3CDTF">2022-06-21T12:14:44Z</dcterms:created>
  <dcterms:modified xsi:type="dcterms:W3CDTF">2023-08-08T14:24:41Z</dcterms:modified>
</cp:coreProperties>
</file>