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85" r:id="rId2"/>
    <p:sldId id="328" r:id="rId3"/>
    <p:sldId id="333" r:id="rId4"/>
    <p:sldId id="331" r:id="rId5"/>
    <p:sldId id="329" r:id="rId6"/>
    <p:sldId id="332" r:id="rId7"/>
    <p:sldId id="334" r:id="rId8"/>
    <p:sldId id="278" r:id="rId9"/>
  </p:sldIdLst>
  <p:sldSz cx="12192000" cy="6858000"/>
  <p:notesSz cx="6858000" cy="9144000"/>
  <p:embeddedFontLst>
    <p:embeddedFont>
      <p:font typeface="DIN Pro Medium" pitchFamily="34" charset="0"/>
      <p:regular r:id="rId12"/>
      <p:italic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DIN Pro Bold" pitchFamily="34" charset="0"/>
      <p:bold r:id="rId18"/>
      <p:boldItalic r:id="rId19"/>
    </p:embeddedFont>
    <p:embeddedFont>
      <p:font typeface="DIN Pro Regular" pitchFamily="34" charset="0"/>
      <p:regular r:id="rId20"/>
      <p:italic r:id="rId21"/>
    </p:embeddedFont>
    <p:embeddedFont>
      <p:font typeface="DIN Pro Light" pitchFamily="34" charset="0"/>
      <p:regular r:id="rId22"/>
      <p:italic r:id="rId23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4283"/>
    <a:srgbClr val="ACB6E0"/>
    <a:srgbClr val="516CD8"/>
    <a:srgbClr val="516CD7"/>
    <a:srgbClr val="526CD5"/>
    <a:srgbClr val="BCBBBB"/>
    <a:srgbClr val="5E76D7"/>
    <a:srgbClr val="B3BADB"/>
    <a:srgbClr val="E11D1D"/>
    <a:srgbClr val="5D6C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09" autoAdjust="0"/>
    <p:restoredTop sz="92405" autoAdjust="0"/>
  </p:normalViewPr>
  <p:slideViewPr>
    <p:cSldViewPr snapToGrid="0">
      <p:cViewPr>
        <p:scale>
          <a:sx n="66" d="100"/>
          <a:sy n="66" d="100"/>
        </p:scale>
        <p:origin x="-1157" y="-38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4" d="100"/>
          <a:sy n="64" d="100"/>
        </p:scale>
        <p:origin x="212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D5F3B12A-0A64-4FE4-B8CD-091C8A666C1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C66DF26-99F3-4EF8-9B7C-BC7CA7BEB6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62A03-3CC1-408E-991B-E7D2A1D9DDD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FBDDB20-FFA1-4543-B96B-84339368125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96DC58C9-4343-4CEB-9B44-B1AE93AE0F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1F4D-B8B3-4F68-A681-29B5C84612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9889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15C75-EC75-4EE1-977A-63AE2CCD2E3A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5E24A-325E-42D6-8D84-98AE9002DA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79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D5E24A-325E-42D6-8D84-98AE9002DA9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9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bg>
      <p:bgPr>
        <a:gradFill>
          <a:gsLst>
            <a:gs pos="21000">
              <a:srgbClr val="5D6CB4"/>
            </a:gs>
            <a:gs pos="72040">
              <a:srgbClr val="4F6CDD"/>
            </a:gs>
            <a:gs pos="40000">
              <a:srgbClr val="546CCF"/>
            </a:gs>
            <a:gs pos="0">
              <a:srgbClr val="5D6CB2"/>
            </a:gs>
            <a:gs pos="100000">
              <a:srgbClr val="4A6DEC"/>
            </a:gs>
          </a:gsLst>
          <a:lin ang="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 userDrawn="1"/>
        </p:nvSpPr>
        <p:spPr>
          <a:xfrm>
            <a:off x="6019800" y="-1219200"/>
            <a:ext cx="8077200" cy="8077200"/>
          </a:xfrm>
          <a:prstGeom prst="ellipse">
            <a:avLst/>
          </a:prstGeom>
          <a:solidFill>
            <a:schemeClr val="bg1">
              <a:alpha val="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18EED3B3-7A94-4CAF-A3EA-FED410647BC2}"/>
              </a:ext>
            </a:extLst>
          </p:cNvPr>
          <p:cNvGrpSpPr/>
          <p:nvPr userDrawn="1"/>
        </p:nvGrpSpPr>
        <p:grpSpPr>
          <a:xfrm>
            <a:off x="-1" y="1"/>
            <a:ext cx="2442259" cy="2263026"/>
            <a:chOff x="-1" y="0"/>
            <a:chExt cx="3701143" cy="3429523"/>
          </a:xfrm>
        </p:grpSpPr>
        <p:sp>
          <p:nvSpPr>
            <p:cNvPr id="12" name="Полилиния 11"/>
            <p:cNvSpPr/>
            <p:nvPr userDrawn="1"/>
          </p:nvSpPr>
          <p:spPr>
            <a:xfrm rot="10800000">
              <a:off x="-1" y="1252578"/>
              <a:ext cx="2334694" cy="2176945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solidFill>
              <a:schemeClr val="bg1">
                <a:alpha val="6000"/>
              </a:schemeClr>
            </a:solidFill>
            <a:ln w="444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олилиния 12"/>
            <p:cNvSpPr/>
            <p:nvPr userDrawn="1"/>
          </p:nvSpPr>
          <p:spPr>
            <a:xfrm>
              <a:off x="1366448" y="0"/>
              <a:ext cx="2334694" cy="2176945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chemeClr val="bg1">
                  <a:alpha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50" name="Picture 2" descr="C:\Users\Eren\OneDrive\Рабочий стол\Маркетинг-кит\Лого\Logo 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473" y="676419"/>
            <a:ext cx="1967051" cy="618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98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D3E34F5A-BF70-414E-90A4-71489184D9B8}"/>
              </a:ext>
            </a:extLst>
          </p:cNvPr>
          <p:cNvSpPr txBox="1"/>
          <p:nvPr userDrawn="1"/>
        </p:nvSpPr>
        <p:spPr>
          <a:xfrm>
            <a:off x="11528828" y="303747"/>
            <a:ext cx="663171" cy="342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/ </a:t>
            </a: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8</a:t>
            </a:r>
            <a:endParaRPr lang="ru-RU" sz="1400" dirty="0">
              <a:solidFill>
                <a:srgbClr val="B3BADB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042300" y="976435"/>
            <a:ext cx="9002486" cy="827314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3368F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4" name="Группа 13"/>
          <p:cNvGrpSpPr/>
          <p:nvPr userDrawn="1"/>
        </p:nvGrpSpPr>
        <p:grpSpPr>
          <a:xfrm>
            <a:off x="11437969" y="6181727"/>
            <a:ext cx="386804" cy="420742"/>
            <a:chOff x="3554334" y="2783879"/>
            <a:chExt cx="1252758" cy="1362671"/>
          </a:xfrm>
        </p:grpSpPr>
        <p:grpSp>
          <p:nvGrpSpPr>
            <p:cNvPr id="15" name="Группа 14"/>
            <p:cNvGrpSpPr/>
            <p:nvPr userDrawn="1"/>
          </p:nvGrpSpPr>
          <p:grpSpPr>
            <a:xfrm>
              <a:off x="3554334" y="2783879"/>
              <a:ext cx="1252758" cy="1164042"/>
              <a:chOff x="849760" y="4069038"/>
              <a:chExt cx="1881048" cy="1747838"/>
            </a:xfrm>
          </p:grpSpPr>
          <p:sp>
            <p:nvSpPr>
              <p:cNvPr id="18" name="Полилиния 17"/>
              <p:cNvSpPr/>
              <p:nvPr userDrawn="1"/>
            </p:nvSpPr>
            <p:spPr>
              <a:xfrm rot="10800000">
                <a:off x="1568758" y="4069038"/>
                <a:ext cx="1162050" cy="1747838"/>
              </a:xfrm>
              <a:custGeom>
                <a:avLst/>
                <a:gdLst>
                  <a:gd name="connsiteX0" fmla="*/ 572281 w 1162050"/>
                  <a:gd name="connsiteY0" fmla="*/ 0 h 1747838"/>
                  <a:gd name="connsiteX1" fmla="*/ 1162050 w 1162050"/>
                  <a:gd name="connsiteY1" fmla="*/ 0 h 1747838"/>
                  <a:gd name="connsiteX2" fmla="*/ 1162050 w 1162050"/>
                  <a:gd name="connsiteY2" fmla="*/ 12700 h 1747838"/>
                  <a:gd name="connsiteX3" fmla="*/ 1162050 w 1162050"/>
                  <a:gd name="connsiteY3" fmla="*/ 292100 h 1747838"/>
                  <a:gd name="connsiteX4" fmla="*/ 1162050 w 1162050"/>
                  <a:gd name="connsiteY4" fmla="*/ 590550 h 1747838"/>
                  <a:gd name="connsiteX5" fmla="*/ 876300 w 1162050"/>
                  <a:gd name="connsiteY5" fmla="*/ 590550 h 1747838"/>
                  <a:gd name="connsiteX6" fmla="*/ 876300 w 1162050"/>
                  <a:gd name="connsiteY6" fmla="*/ 292100 h 1747838"/>
                  <a:gd name="connsiteX7" fmla="*/ 581852 w 1162050"/>
                  <a:gd name="connsiteY7" fmla="*/ 292100 h 1747838"/>
                  <a:gd name="connsiteX8" fmla="*/ 285750 w 1162050"/>
                  <a:gd name="connsiteY8" fmla="*/ 588202 h 1747838"/>
                  <a:gd name="connsiteX9" fmla="*/ 285750 w 1162050"/>
                  <a:gd name="connsiteY9" fmla="*/ 1158048 h 1747838"/>
                  <a:gd name="connsiteX10" fmla="*/ 581852 w 1162050"/>
                  <a:gd name="connsiteY10" fmla="*/ 1454150 h 1747838"/>
                  <a:gd name="connsiteX11" fmla="*/ 876300 w 1162050"/>
                  <a:gd name="connsiteY11" fmla="*/ 1454150 h 1747838"/>
                  <a:gd name="connsiteX12" fmla="*/ 876300 w 1162050"/>
                  <a:gd name="connsiteY12" fmla="*/ 1158875 h 1747838"/>
                  <a:gd name="connsiteX13" fmla="*/ 1162050 w 1162050"/>
                  <a:gd name="connsiteY13" fmla="*/ 1158875 h 1747838"/>
                  <a:gd name="connsiteX14" fmla="*/ 1162050 w 1162050"/>
                  <a:gd name="connsiteY14" fmla="*/ 1454150 h 1747838"/>
                  <a:gd name="connsiteX15" fmla="*/ 1162050 w 1162050"/>
                  <a:gd name="connsiteY15" fmla="*/ 1698625 h 1747838"/>
                  <a:gd name="connsiteX16" fmla="*/ 1162050 w 1162050"/>
                  <a:gd name="connsiteY16" fmla="*/ 1746250 h 1747838"/>
                  <a:gd name="connsiteX17" fmla="*/ 1162050 w 1162050"/>
                  <a:gd name="connsiteY17" fmla="*/ 1747838 h 1747838"/>
                  <a:gd name="connsiteX18" fmla="*/ 876300 w 1162050"/>
                  <a:gd name="connsiteY18" fmla="*/ 1747838 h 1747838"/>
                  <a:gd name="connsiteX19" fmla="*/ 876300 w 1162050"/>
                  <a:gd name="connsiteY19" fmla="*/ 1746250 h 1747838"/>
                  <a:gd name="connsiteX20" fmla="*/ 572281 w 1162050"/>
                  <a:gd name="connsiteY20" fmla="*/ 1746250 h 1747838"/>
                  <a:gd name="connsiteX21" fmla="*/ 0 w 1162050"/>
                  <a:gd name="connsiteY21" fmla="*/ 1173969 h 1747838"/>
                  <a:gd name="connsiteX22" fmla="*/ 0 w 1162050"/>
                  <a:gd name="connsiteY22" fmla="*/ 572281 h 1747838"/>
                  <a:gd name="connsiteX23" fmla="*/ 572281 w 1162050"/>
                  <a:gd name="connsiteY23" fmla="*/ 0 h 1747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162050" h="1747838">
                    <a:moveTo>
                      <a:pt x="572281" y="0"/>
                    </a:moveTo>
                    <a:lnTo>
                      <a:pt x="1162050" y="0"/>
                    </a:lnTo>
                    <a:lnTo>
                      <a:pt x="1162050" y="12700"/>
                    </a:lnTo>
                    <a:lnTo>
                      <a:pt x="1162050" y="292100"/>
                    </a:lnTo>
                    <a:lnTo>
                      <a:pt x="1162050" y="590550"/>
                    </a:lnTo>
                    <a:lnTo>
                      <a:pt x="876300" y="590550"/>
                    </a:lnTo>
                    <a:lnTo>
                      <a:pt x="876300" y="292100"/>
                    </a:lnTo>
                    <a:lnTo>
                      <a:pt x="581852" y="292100"/>
                    </a:lnTo>
                    <a:cubicBezTo>
                      <a:pt x="418319" y="292100"/>
                      <a:pt x="285750" y="424669"/>
                      <a:pt x="285750" y="588202"/>
                    </a:cubicBezTo>
                    <a:lnTo>
                      <a:pt x="285750" y="1158048"/>
                    </a:lnTo>
                    <a:cubicBezTo>
                      <a:pt x="285750" y="1321581"/>
                      <a:pt x="418319" y="1454150"/>
                      <a:pt x="581852" y="1454150"/>
                    </a:cubicBezTo>
                    <a:lnTo>
                      <a:pt x="876300" y="1454150"/>
                    </a:lnTo>
                    <a:lnTo>
                      <a:pt x="876300" y="1158875"/>
                    </a:lnTo>
                    <a:lnTo>
                      <a:pt x="1162050" y="1158875"/>
                    </a:lnTo>
                    <a:lnTo>
                      <a:pt x="1162050" y="1454150"/>
                    </a:lnTo>
                    <a:lnTo>
                      <a:pt x="1162050" y="1698625"/>
                    </a:lnTo>
                    <a:lnTo>
                      <a:pt x="1162050" y="1746250"/>
                    </a:lnTo>
                    <a:lnTo>
                      <a:pt x="1162050" y="1747838"/>
                    </a:lnTo>
                    <a:lnTo>
                      <a:pt x="876300" y="1747838"/>
                    </a:lnTo>
                    <a:lnTo>
                      <a:pt x="876300" y="1746250"/>
                    </a:lnTo>
                    <a:lnTo>
                      <a:pt x="572281" y="1746250"/>
                    </a:lnTo>
                    <a:cubicBezTo>
                      <a:pt x="256219" y="1746250"/>
                      <a:pt x="0" y="1490031"/>
                      <a:pt x="0" y="1173969"/>
                    </a:cubicBezTo>
                    <a:lnTo>
                      <a:pt x="0" y="572281"/>
                    </a:lnTo>
                    <a:cubicBezTo>
                      <a:pt x="0" y="256219"/>
                      <a:pt x="256219" y="0"/>
                      <a:pt x="572281" y="0"/>
                    </a:cubicBezTo>
                    <a:close/>
                  </a:path>
                </a:pathLst>
              </a:custGeom>
              <a:solidFill>
                <a:srgbClr val="4A6D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600"/>
              </a:p>
            </p:txBody>
          </p:sp>
          <p:sp>
            <p:nvSpPr>
              <p:cNvPr id="19" name="Полилиния 18"/>
              <p:cNvSpPr/>
              <p:nvPr userDrawn="1"/>
            </p:nvSpPr>
            <p:spPr>
              <a:xfrm rot="10800000" flipV="1">
                <a:off x="849760" y="4069531"/>
                <a:ext cx="584200" cy="1738670"/>
              </a:xfrm>
              <a:custGeom>
                <a:avLst/>
                <a:gdLst>
                  <a:gd name="connsiteX0" fmla="*/ 0 w 584200"/>
                  <a:gd name="connsiteY0" fmla="*/ 0 h 1760365"/>
                  <a:gd name="connsiteX1" fmla="*/ 103796 w 584200"/>
                  <a:gd name="connsiteY1" fmla="*/ 10464 h 1760365"/>
                  <a:gd name="connsiteX2" fmla="*/ 584200 w 584200"/>
                  <a:gd name="connsiteY2" fmla="*/ 599900 h 1760365"/>
                  <a:gd name="connsiteX3" fmla="*/ 584200 w 584200"/>
                  <a:gd name="connsiteY3" fmla="*/ 925340 h 1760365"/>
                  <a:gd name="connsiteX4" fmla="*/ 584200 w 584200"/>
                  <a:gd name="connsiteY4" fmla="*/ 1158705 h 1760365"/>
                  <a:gd name="connsiteX5" fmla="*/ 584200 w 584200"/>
                  <a:gd name="connsiteY5" fmla="*/ 1760365 h 1760365"/>
                  <a:gd name="connsiteX6" fmla="*/ 0 w 584200"/>
                  <a:gd name="connsiteY6" fmla="*/ 1760365 h 1760365"/>
                  <a:gd name="connsiteX7" fmla="*/ 0 w 584200"/>
                  <a:gd name="connsiteY7" fmla="*/ 1474615 h 1760365"/>
                  <a:gd name="connsiteX8" fmla="*/ 282575 w 584200"/>
                  <a:gd name="connsiteY8" fmla="*/ 1474615 h 1760365"/>
                  <a:gd name="connsiteX9" fmla="*/ 282575 w 584200"/>
                  <a:gd name="connsiteY9" fmla="*/ 1211859 h 1760365"/>
                  <a:gd name="connsiteX10" fmla="*/ 282575 w 584200"/>
                  <a:gd name="connsiteY10" fmla="*/ 1076761 h 1760365"/>
                  <a:gd name="connsiteX11" fmla="*/ 282575 w 584200"/>
                  <a:gd name="connsiteY11" fmla="*/ 922445 h 1760365"/>
                  <a:gd name="connsiteX12" fmla="*/ 282575 w 584200"/>
                  <a:gd name="connsiteY12" fmla="*/ 901552 h 1760365"/>
                  <a:gd name="connsiteX13" fmla="*/ 282575 w 584200"/>
                  <a:gd name="connsiteY13" fmla="*/ 781194 h 1760365"/>
                  <a:gd name="connsiteX14" fmla="*/ 282575 w 584200"/>
                  <a:gd name="connsiteY14" fmla="*/ 707245 h 1760365"/>
                  <a:gd name="connsiteX15" fmla="*/ 282575 w 584200"/>
                  <a:gd name="connsiteY15" fmla="*/ 613347 h 1760365"/>
                  <a:gd name="connsiteX16" fmla="*/ 24145 w 584200"/>
                  <a:gd name="connsiteY16" fmla="*/ 309344 h 1760365"/>
                  <a:gd name="connsiteX17" fmla="*/ 0 w 584200"/>
                  <a:gd name="connsiteY17" fmla="*/ 307011 h 1760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84200" h="1760365">
                    <a:moveTo>
                      <a:pt x="0" y="0"/>
                    </a:moveTo>
                    <a:lnTo>
                      <a:pt x="103796" y="10464"/>
                    </a:lnTo>
                    <a:cubicBezTo>
                      <a:pt x="377962" y="66566"/>
                      <a:pt x="584200" y="309148"/>
                      <a:pt x="584200" y="599900"/>
                    </a:cubicBezTo>
                    <a:lnTo>
                      <a:pt x="584200" y="925340"/>
                    </a:lnTo>
                    <a:lnTo>
                      <a:pt x="584200" y="1158705"/>
                    </a:lnTo>
                    <a:lnTo>
                      <a:pt x="584200" y="1760365"/>
                    </a:lnTo>
                    <a:lnTo>
                      <a:pt x="0" y="1760365"/>
                    </a:lnTo>
                    <a:lnTo>
                      <a:pt x="0" y="1474615"/>
                    </a:lnTo>
                    <a:lnTo>
                      <a:pt x="282575" y="1474615"/>
                    </a:lnTo>
                    <a:lnTo>
                      <a:pt x="282575" y="1211859"/>
                    </a:lnTo>
                    <a:lnTo>
                      <a:pt x="282575" y="1076761"/>
                    </a:lnTo>
                    <a:lnTo>
                      <a:pt x="282575" y="922445"/>
                    </a:lnTo>
                    <a:lnTo>
                      <a:pt x="282575" y="901552"/>
                    </a:lnTo>
                    <a:lnTo>
                      <a:pt x="282575" y="781194"/>
                    </a:lnTo>
                    <a:lnTo>
                      <a:pt x="282575" y="707245"/>
                    </a:lnTo>
                    <a:lnTo>
                      <a:pt x="282575" y="613347"/>
                    </a:lnTo>
                    <a:cubicBezTo>
                      <a:pt x="282575" y="463391"/>
                      <a:pt x="171631" y="338279"/>
                      <a:pt x="24145" y="309344"/>
                    </a:cubicBezTo>
                    <a:lnTo>
                      <a:pt x="0" y="307011"/>
                    </a:lnTo>
                    <a:close/>
                  </a:path>
                </a:pathLst>
              </a:custGeom>
              <a:solidFill>
                <a:srgbClr val="5B6CB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600"/>
              </a:p>
            </p:txBody>
          </p:sp>
        </p:grpSp>
        <p:sp>
          <p:nvSpPr>
            <p:cNvPr id="17" name="Прямоугольник 16"/>
            <p:cNvSpPr/>
            <p:nvPr userDrawn="1"/>
          </p:nvSpPr>
          <p:spPr>
            <a:xfrm>
              <a:off x="4032250" y="4013200"/>
              <a:ext cx="190500" cy="133350"/>
            </a:xfrm>
            <a:prstGeom prst="rect">
              <a:avLst/>
            </a:prstGeom>
            <a:solidFill>
              <a:srgbClr val="4A6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600"/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="" xmlns:a16="http://schemas.microsoft.com/office/drawing/2014/main" id="{ACB9B1F2-5BEC-46E5-89C6-2D4B148453E6}"/>
              </a:ext>
            </a:extLst>
          </p:cNvPr>
          <p:cNvGrpSpPr/>
          <p:nvPr userDrawn="1"/>
        </p:nvGrpSpPr>
        <p:grpSpPr>
          <a:xfrm>
            <a:off x="16251" y="12700"/>
            <a:ext cx="1147214" cy="1063022"/>
            <a:chOff x="0" y="0"/>
            <a:chExt cx="2063942" cy="1912473"/>
          </a:xfrm>
        </p:grpSpPr>
        <p:sp>
          <p:nvSpPr>
            <p:cNvPr id="20" name="Полилиния 19"/>
            <p:cNvSpPr/>
            <p:nvPr userDrawn="1"/>
          </p:nvSpPr>
          <p:spPr>
            <a:xfrm rot="10800000">
              <a:off x="0" y="698500"/>
              <a:ext cx="1301942" cy="1213973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rgbClr val="4A6DED">
                  <a:alpha val="1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олилиния 20"/>
            <p:cNvSpPr/>
            <p:nvPr userDrawn="1"/>
          </p:nvSpPr>
          <p:spPr>
            <a:xfrm>
              <a:off x="762000" y="0"/>
              <a:ext cx="1301942" cy="1213973"/>
            </a:xfrm>
            <a:custGeom>
              <a:avLst/>
              <a:gdLst>
                <a:gd name="connsiteX0" fmla="*/ 0 w 1879601"/>
                <a:gd name="connsiteY0" fmla="*/ 0 h 1752601"/>
                <a:gd name="connsiteX1" fmla="*/ 704711 w 1879601"/>
                <a:gd name="connsiteY1" fmla="*/ 0 h 1752601"/>
                <a:gd name="connsiteX2" fmla="*/ 1057275 w 1879601"/>
                <a:gd name="connsiteY2" fmla="*/ 0 h 1752601"/>
                <a:gd name="connsiteX3" fmla="*/ 1301891 w 1879601"/>
                <a:gd name="connsiteY3" fmla="*/ 0 h 1752601"/>
                <a:gd name="connsiteX4" fmla="*/ 1879601 w 1879601"/>
                <a:gd name="connsiteY4" fmla="*/ 577710 h 1752601"/>
                <a:gd name="connsiteX5" fmla="*/ 1879601 w 1879601"/>
                <a:gd name="connsiteY5" fmla="*/ 1174890 h 1752601"/>
                <a:gd name="connsiteX6" fmla="*/ 1301891 w 1879601"/>
                <a:gd name="connsiteY6" fmla="*/ 1752600 h 1752601"/>
                <a:gd name="connsiteX7" fmla="*/ 1057275 w 1879601"/>
                <a:gd name="connsiteY7" fmla="*/ 1752600 h 1752601"/>
                <a:gd name="connsiteX8" fmla="*/ 1057275 w 1879601"/>
                <a:gd name="connsiteY8" fmla="*/ 1752601 h 1752601"/>
                <a:gd name="connsiteX9" fmla="*/ 0 w 1879601"/>
                <a:gd name="connsiteY9" fmla="*/ 1752601 h 1752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9601" h="1752601">
                  <a:moveTo>
                    <a:pt x="0" y="0"/>
                  </a:moveTo>
                  <a:lnTo>
                    <a:pt x="704711" y="0"/>
                  </a:lnTo>
                  <a:lnTo>
                    <a:pt x="1057275" y="0"/>
                  </a:lnTo>
                  <a:lnTo>
                    <a:pt x="1301891" y="0"/>
                  </a:lnTo>
                  <a:cubicBezTo>
                    <a:pt x="1620951" y="0"/>
                    <a:pt x="1879601" y="258650"/>
                    <a:pt x="1879601" y="577710"/>
                  </a:cubicBezTo>
                  <a:lnTo>
                    <a:pt x="1879601" y="1174890"/>
                  </a:lnTo>
                  <a:cubicBezTo>
                    <a:pt x="1879601" y="1493950"/>
                    <a:pt x="1620951" y="1752600"/>
                    <a:pt x="1301891" y="1752600"/>
                  </a:cubicBezTo>
                  <a:lnTo>
                    <a:pt x="1057275" y="1752600"/>
                  </a:lnTo>
                  <a:lnTo>
                    <a:pt x="1057275" y="1752601"/>
                  </a:lnTo>
                  <a:lnTo>
                    <a:pt x="0" y="1752601"/>
                  </a:lnTo>
                  <a:close/>
                </a:path>
              </a:pathLst>
            </a:custGeom>
            <a:noFill/>
            <a:ln w="44450">
              <a:solidFill>
                <a:srgbClr val="4A6DED">
                  <a:alpha val="11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Номер слайда 5">
            <a:extLst>
              <a:ext uri="{FF2B5EF4-FFF2-40B4-BE49-F238E27FC236}">
                <a16:creationId xmlns="" xmlns:a16="http://schemas.microsoft.com/office/drawing/2014/main" id="{178A20B1-D10F-4007-A479-A0B3BEA16DF0}"/>
              </a:ext>
            </a:extLst>
          </p:cNvPr>
          <p:cNvSpPr txBox="1">
            <a:spLocks/>
          </p:cNvSpPr>
          <p:nvPr userDrawn="1"/>
        </p:nvSpPr>
        <p:spPr>
          <a:xfrm>
            <a:off x="8870315" y="30964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E09BA96-2DB2-4641-BE2D-BA8560A8CC29}" type="slidenum">
              <a:rPr lang="ru-RU" sz="1400" smtClean="0">
                <a:solidFill>
                  <a:srgbClr val="B3BADB"/>
                </a:solidFill>
              </a:rPr>
              <a:pPr/>
              <a:t>‹#›</a:t>
            </a:fld>
            <a:endParaRPr lang="ru-RU" sz="1200" dirty="0">
              <a:solidFill>
                <a:srgbClr val="B3BAD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73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1133" y="5594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r>
              <a:rPr lang="ru-RU"/>
              <a:t>Doc.Plat  |   Интегрированная финтех-платформа для финансирования бизнеса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fld id="{E5279046-BB89-4167-A7BD-655C58B7011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2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496CEC"/>
                </a:solidFill>
                <a:latin typeface="DIN Pro Bold"/>
                <a:cs typeface="DIN Pro Bold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82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731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r>
              <a:rPr lang="en-US" dirty="0" err="1"/>
              <a:t>Doc.Plat</a:t>
            </a:r>
            <a:r>
              <a:rPr lang="en-US" dirty="0"/>
              <a:t>  |   </a:t>
            </a:r>
            <a:r>
              <a:rPr lang="ru-RU" dirty="0"/>
              <a:t>Интегрированная </a:t>
            </a:r>
            <a:r>
              <a:rPr lang="ru-RU" dirty="0" err="1"/>
              <a:t>финтех</a:t>
            </a:r>
            <a:r>
              <a:rPr lang="ru-RU" dirty="0"/>
              <a:t>-платформа для финансирования бизнеса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DIN Pro Regular" panose="020B0504020101020102" pitchFamily="34" charset="0"/>
                <a:cs typeface="DIN Pro Regular" panose="020B0504020101020102" pitchFamily="34" charset="0"/>
              </a:defRPr>
            </a:lvl1pPr>
          </a:lstStyle>
          <a:p>
            <a:fld id="{8E09BA96-2DB2-4641-BE2D-BA8560A8CC2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62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5" r:id="rId3"/>
    <p:sldLayoutId id="2147483660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DIN Pro Bold" panose="020B0804020101020102" pitchFamily="34" charset="0"/>
          <a:ea typeface="+mj-ea"/>
          <a:cs typeface="DIN Pro Bold" panose="020B0804020101020102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DIN Pro Regular" panose="020B0504020101020102" pitchFamily="34" charset="0"/>
          <a:ea typeface="+mn-ea"/>
          <a:cs typeface="DIN Pro Regular" panose="020B0504020101020102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cplat.r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hyperlink" Target="https://docplat.ru/main/dashboar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cplat.r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1.png"/><Relationship Id="rId18" Type="http://schemas.openxmlformats.org/officeDocument/2006/relationships/image" Target="../media/image25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12" Type="http://schemas.openxmlformats.org/officeDocument/2006/relationships/image" Target="../media/image20.png"/><Relationship Id="rId17" Type="http://schemas.openxmlformats.org/officeDocument/2006/relationships/image" Target="../media/image24.png"/><Relationship Id="rId2" Type="http://schemas.openxmlformats.org/officeDocument/2006/relationships/image" Target="../media/image12.png"/><Relationship Id="rId16" Type="http://schemas.openxmlformats.org/officeDocument/2006/relationships/image" Target="../media/image23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microsoft.com/office/2007/relationships/hdphoto" Target="../media/hdphoto2.wdp"/><Relationship Id="rId5" Type="http://schemas.microsoft.com/office/2007/relationships/hdphoto" Target="../media/hdphoto1.wdp"/><Relationship Id="rId15" Type="http://schemas.microsoft.com/office/2007/relationships/hdphoto" Target="../media/hdphoto3.wdp"/><Relationship Id="rId10" Type="http://schemas.openxmlformats.org/officeDocument/2006/relationships/image" Target="../media/image19.png"/><Relationship Id="rId19" Type="http://schemas.microsoft.com/office/2007/relationships/hdphoto" Target="../media/hdphoto4.wdp"/><Relationship Id="rId4" Type="http://schemas.openxmlformats.org/officeDocument/2006/relationships/image" Target="../media/image14.png"/><Relationship Id="rId9" Type="http://schemas.openxmlformats.org/officeDocument/2006/relationships/image" Target="../media/image18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docplat.ru" TargetMode="External"/><Relationship Id="rId2" Type="http://schemas.openxmlformats.org/officeDocument/2006/relationships/hyperlink" Target="https://t.me/DOCPLAT_BOT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cplat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>
          <a:xfrm>
            <a:off x="0" y="3895505"/>
            <a:ext cx="12192000" cy="1182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36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ПОДДЕРЖКА </a:t>
            </a:r>
          </a:p>
          <a:p>
            <a:pPr algn="ctr">
              <a:lnSpc>
                <a:spcPct val="150000"/>
              </a:lnSpc>
            </a:pPr>
            <a:r>
              <a:rPr lang="ru-RU" sz="36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ИСПОЛНЕНИЯ ДОГОВОРОВ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F3ADE22E-6558-4A1A-B5ED-237D26DC50A7}"/>
              </a:ext>
            </a:extLst>
          </p:cNvPr>
          <p:cNvSpPr txBox="1"/>
          <p:nvPr/>
        </p:nvSpPr>
        <p:spPr>
          <a:xfrm>
            <a:off x="0" y="5491120"/>
            <a:ext cx="12192000" cy="403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1200" spc="3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ПРИМЕНЕНИЕ  ФАКТОРИНГА ДЛЯ РЕСТРУКТУРИЗАЦИИ  ДЕБИТОРСКОЙ ЗАДОЛЖЕННОСТИ</a:t>
            </a:r>
            <a:endParaRPr lang="ru-RU" sz="1200" spc="300" dirty="0">
              <a:solidFill>
                <a:srgbClr val="ACB6E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" name="Прямоугольник 5">
            <a:hlinkClick r:id="rId3"/>
          </p:cNvPr>
          <p:cNvSpPr/>
          <p:nvPr/>
        </p:nvSpPr>
        <p:spPr>
          <a:xfrm>
            <a:off x="9182911" y="410456"/>
            <a:ext cx="252036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2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/>
          <p:cNvSpPr txBox="1">
            <a:spLocks/>
          </p:cNvSpPr>
          <p:nvPr/>
        </p:nvSpPr>
        <p:spPr>
          <a:xfrm>
            <a:off x="1466725" y="185774"/>
            <a:ext cx="9416011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algn="ctr"/>
            <a:r>
              <a:rPr lang="ru-RU" sz="2800" spc="110" dirty="0" smtClean="0"/>
              <a:t>ФАКТОРИНГ ОНЛАЙН</a:t>
            </a:r>
            <a:endParaRPr lang="ru-RU" sz="2800" dirty="0"/>
          </a:p>
        </p:txBody>
      </p:sp>
      <p:grpSp>
        <p:nvGrpSpPr>
          <p:cNvPr id="28" name="Группа 27"/>
          <p:cNvGrpSpPr/>
          <p:nvPr/>
        </p:nvGrpSpPr>
        <p:grpSpPr>
          <a:xfrm>
            <a:off x="4477980" y="4585042"/>
            <a:ext cx="3275370" cy="1384995"/>
            <a:chOff x="8257270" y="4758667"/>
            <a:chExt cx="3275370" cy="1384995"/>
          </a:xfrm>
        </p:grpSpPr>
        <p:sp>
          <p:nvSpPr>
            <p:cNvPr id="29" name="TextBox 28"/>
            <p:cNvSpPr txBox="1"/>
            <p:nvPr/>
          </p:nvSpPr>
          <p:spPr>
            <a:xfrm>
              <a:off x="8648938" y="4758667"/>
              <a:ext cx="2883702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516CD8"/>
                  </a:solidFill>
                  <a:latin typeface="DIN Pro Medium" panose="020B0604020101020102" pitchFamily="34" charset="0"/>
                  <a:cs typeface="DIN Pro Medium" panose="020B0604020101020102" pitchFamily="34" charset="0"/>
                </a:rPr>
                <a:t>Закрытие кассовых разрывов</a:t>
              </a:r>
            </a:p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Обеспечение бесперебойной операционной деятельности </a:t>
              </a:r>
              <a:r>
                <a:rPr lang="ru-RU" sz="1400" dirty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 </a:t>
              </a: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     для роста оборотов </a:t>
              </a:r>
              <a:endPara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endParaRPr>
            </a:p>
          </p:txBody>
        </p:sp>
        <p:pic>
          <p:nvPicPr>
            <p:cNvPr id="30" name="Рисунок 29">
              <a:extLst>
                <a:ext uri="{FF2B5EF4-FFF2-40B4-BE49-F238E27FC236}">
                  <a16:creationId xmlns:a16="http://schemas.microsoft.com/office/drawing/2014/main" xmlns="" id="{64E03729-DA84-4FF9-A9CF-95856B68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7270" y="4835730"/>
              <a:ext cx="310881" cy="310881"/>
            </a:xfrm>
            <a:prstGeom prst="rect">
              <a:avLst/>
            </a:prstGeom>
          </p:spPr>
        </p:pic>
      </p:grpSp>
      <p:sp>
        <p:nvSpPr>
          <p:cNvPr id="31" name="Скругленный прямоугольник 30"/>
          <p:cNvSpPr/>
          <p:nvPr/>
        </p:nvSpPr>
        <p:spPr>
          <a:xfrm>
            <a:off x="6371089" y="2992510"/>
            <a:ext cx="4955456" cy="902470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1430451" y="4593649"/>
            <a:ext cx="2589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354283"/>
              </a:buClr>
            </a:pPr>
            <a:r>
              <a:rPr lang="ru-RU" sz="1400" dirty="0" smtClean="0">
                <a:solidFill>
                  <a:srgbClr val="516CD8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Быстрое финансирование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Привлечение средств         для бизнеса без залога          и обоснования целей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002676" y="2992510"/>
            <a:ext cx="4955456" cy="902470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011680" y="1099091"/>
            <a:ext cx="811692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spc="85" dirty="0" smtClean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ПОМОГАЕМ ПОЛУЧАТЬ ОПЛАТУ </a:t>
            </a:r>
          </a:p>
          <a:p>
            <a:pPr algn="ctr">
              <a:lnSpc>
                <a:spcPct val="150000"/>
              </a:lnSpc>
            </a:pPr>
            <a:r>
              <a:rPr lang="ru-RU" sz="2400" spc="85" dirty="0" smtClean="0">
                <a:solidFill>
                  <a:srgbClr val="354283"/>
                </a:solidFill>
                <a:latin typeface="DIN Pro Bold"/>
                <a:ea typeface="+mj-ea"/>
                <a:cs typeface="DIN Pro Bold"/>
              </a:rPr>
              <a:t>РАНЬШЕ СРОКА ПО ДОГОВОРУ</a:t>
            </a:r>
            <a:endParaRPr lang="ru-RU" sz="2400" dirty="0">
              <a:solidFill>
                <a:srgbClr val="354283"/>
              </a:solidFill>
              <a:latin typeface="DIN Pro Bold"/>
              <a:ea typeface="+mj-ea"/>
              <a:cs typeface="DIN Pro Bold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73275" y="3289856"/>
            <a:ext cx="3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Ликвидация отсрочки платежа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14174" y="3289856"/>
            <a:ext cx="3469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Пополнение оборотного капитала</a:t>
            </a:r>
          </a:p>
        </p:txBody>
      </p:sp>
      <p:sp>
        <p:nvSpPr>
          <p:cNvPr id="38" name="Левая круглая скобка 37"/>
          <p:cNvSpPr/>
          <p:nvPr/>
        </p:nvSpPr>
        <p:spPr>
          <a:xfrm rot="5400000">
            <a:off x="6064890" y="29924"/>
            <a:ext cx="279140" cy="5288712"/>
          </a:xfrm>
          <a:prstGeom prst="leftBracket">
            <a:avLst>
              <a:gd name="adj" fmla="val 127898"/>
            </a:avLst>
          </a:prstGeom>
          <a:ln w="19050">
            <a:solidFill>
              <a:srgbClr val="35428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xmlns="" id="{64E03729-DA84-4FF9-A9CF-95856B686A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50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32" y="4662105"/>
            <a:ext cx="310881" cy="310881"/>
          </a:xfrm>
          <a:prstGeom prst="rect">
            <a:avLst/>
          </a:prstGeom>
        </p:spPr>
      </p:pic>
      <p:grpSp>
        <p:nvGrpSpPr>
          <p:cNvPr id="40" name="Группа 39"/>
          <p:cNvGrpSpPr/>
          <p:nvPr/>
        </p:nvGrpSpPr>
        <p:grpSpPr>
          <a:xfrm>
            <a:off x="8048625" y="4593649"/>
            <a:ext cx="3638550" cy="1384995"/>
            <a:chOff x="4443819" y="4767274"/>
            <a:chExt cx="3638550" cy="1384995"/>
          </a:xfrm>
        </p:grpSpPr>
        <p:sp>
          <p:nvSpPr>
            <p:cNvPr id="41" name="TextBox 40"/>
            <p:cNvSpPr txBox="1"/>
            <p:nvPr/>
          </p:nvSpPr>
          <p:spPr>
            <a:xfrm>
              <a:off x="4813032" y="4767274"/>
              <a:ext cx="3269337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516CD8"/>
                  </a:solidFill>
                  <a:latin typeface="DIN Pro Medium" pitchFamily="34" charset="0"/>
                  <a:cs typeface="DIN Pro Medium" pitchFamily="34" charset="0"/>
                </a:rPr>
                <a:t>Деньги без кредита </a:t>
              </a:r>
            </a:p>
            <a:p>
              <a:pPr>
                <a:lnSpc>
                  <a:spcPct val="150000"/>
                </a:lnSpc>
                <a:buClr>
                  <a:srgbClr val="354283"/>
                </a:buClr>
              </a:pPr>
              <a:r>
                <a:rPr lang="ru-RU" sz="1400" dirty="0" smtClean="0">
                  <a:solidFill>
                    <a:srgbClr val="354283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Факторинг  не отражается на балансе организации как привлечение заемных средств</a:t>
              </a:r>
            </a:p>
          </p:txBody>
        </p:sp>
        <p:pic>
          <p:nvPicPr>
            <p:cNvPr id="42" name="Рисунок 41">
              <a:extLst>
                <a:ext uri="{FF2B5EF4-FFF2-40B4-BE49-F238E27FC236}">
                  <a16:creationId xmlns:a16="http://schemas.microsoft.com/office/drawing/2014/main" xmlns="" id="{64E03729-DA84-4FF9-A9CF-95856B686A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3819" y="4835730"/>
              <a:ext cx="310881" cy="31088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7291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 flipV="1">
            <a:off x="3458409" y="5160486"/>
            <a:ext cx="2474084" cy="111669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779280" y="5055216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Объем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 flipV="1">
            <a:off x="6087469" y="5160486"/>
            <a:ext cx="2474084" cy="111669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347849" y="5055217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Срок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 flipV="1">
            <a:off x="8734864" y="5160486"/>
            <a:ext cx="2474084" cy="111669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95244" y="5055217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Сумма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 flipV="1">
            <a:off x="831554" y="5160486"/>
            <a:ext cx="2474084" cy="111669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6387" y="2650125"/>
            <a:ext cx="15354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Поставщик и заказчик  заключают договор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61843" y="2692490"/>
            <a:ext cx="1442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Поставщик выполняет обязательство по договору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38668" y="2686779"/>
            <a:ext cx="13857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Получает документ о приемке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3784" y="2683735"/>
            <a:ext cx="15982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Поставщик рассчитывает затраты на факторинг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91042" y="2689291"/>
            <a:ext cx="13044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Оформляет заявку на </a:t>
            </a:r>
            <a:r>
              <a:rPr lang="en-US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Docplat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и выбирает фактора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18210" y="2692490"/>
            <a:ext cx="15231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После оплаты заказчиком получает остаток</a:t>
            </a:r>
            <a:r>
              <a:rPr lang="ru-RU" sz="14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*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платежа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36407" y="2683735"/>
            <a:ext cx="16556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Выполняет условия фактора и получает деньги на р</a:t>
            </a:r>
            <a:r>
              <a:rPr lang="en-US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/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7812" y="3961827"/>
            <a:ext cx="87482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B3BADB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* Объем финансирования  определяет поставщик при оформлении заявки на факторинг</a:t>
            </a:r>
            <a:endParaRPr lang="ru-RU" sz="1400" dirty="0">
              <a:solidFill>
                <a:srgbClr val="B3BADB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pic>
        <p:nvPicPr>
          <p:cNvPr id="19" name="Picture 2" descr="C:\Users\Eren\OneDrive\Рабочий стол\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009" y="1715047"/>
            <a:ext cx="485077" cy="48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Eren\OneDrive\Рабочий стол\0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430" y="2101535"/>
            <a:ext cx="382654" cy="38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C:\Users\Eren\OneDrive\Рабочий стол\0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996" y="1454960"/>
            <a:ext cx="472256" cy="472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C:\Users\Eren\OneDrive\Рабочий стол\07 копия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9362" y="1992339"/>
            <a:ext cx="428353" cy="428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C:\Users\Eren\OneDrive\Рабочий стол\0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089" y="1548401"/>
            <a:ext cx="428983" cy="42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" name="Группа 25"/>
          <p:cNvGrpSpPr/>
          <p:nvPr/>
        </p:nvGrpSpPr>
        <p:grpSpPr>
          <a:xfrm>
            <a:off x="1715474" y="1255652"/>
            <a:ext cx="8779150" cy="1434278"/>
            <a:chOff x="3541488" y="2621664"/>
            <a:chExt cx="7016946" cy="1146381"/>
          </a:xfrm>
        </p:grpSpPr>
        <p:sp>
          <p:nvSpPr>
            <p:cNvPr id="27" name="Дуга 26"/>
            <p:cNvSpPr/>
            <p:nvPr/>
          </p:nvSpPr>
          <p:spPr>
            <a:xfrm rot="6300000">
              <a:off x="6991571" y="2816136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Дуга 27"/>
            <p:cNvSpPr/>
            <p:nvPr/>
          </p:nvSpPr>
          <p:spPr>
            <a:xfrm rot="17449509">
              <a:off x="3552829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Дуга 28"/>
            <p:cNvSpPr/>
            <p:nvPr/>
          </p:nvSpPr>
          <p:spPr>
            <a:xfrm rot="6300000">
              <a:off x="4721801" y="2816134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Дуга 29"/>
            <p:cNvSpPr/>
            <p:nvPr/>
          </p:nvSpPr>
          <p:spPr>
            <a:xfrm rot="6300000">
              <a:off x="9606526" y="2816133"/>
              <a:ext cx="940568" cy="963249"/>
            </a:xfrm>
            <a:prstGeom prst="arc">
              <a:avLst>
                <a:gd name="adj1" fmla="val 5548335"/>
                <a:gd name="adj2" fmla="val 11618800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Дуга 30"/>
            <p:cNvSpPr/>
            <p:nvPr/>
          </p:nvSpPr>
          <p:spPr>
            <a:xfrm rot="17449509">
              <a:off x="5846656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Дуга 31"/>
            <p:cNvSpPr/>
            <p:nvPr/>
          </p:nvSpPr>
          <p:spPr>
            <a:xfrm rot="17449509">
              <a:off x="8130524" y="2610323"/>
              <a:ext cx="940568" cy="963249"/>
            </a:xfrm>
            <a:prstGeom prst="arc">
              <a:avLst>
                <a:gd name="adj1" fmla="val 6443435"/>
                <a:gd name="adj2" fmla="val 13417328"/>
              </a:avLst>
            </a:prstGeom>
            <a:ln w="38100">
              <a:solidFill>
                <a:srgbClr val="B3BAD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3" name="object 28"/>
          <p:cNvSpPr txBox="1">
            <a:spLocks/>
          </p:cNvSpPr>
          <p:nvPr/>
        </p:nvSpPr>
        <p:spPr>
          <a:xfrm>
            <a:off x="854976" y="4615664"/>
            <a:ext cx="3568677" cy="22826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Базовые условия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01003" y="4588701"/>
            <a:ext cx="84915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Не является офертой. Для получения предложений от финансирующих организаций </a:t>
            </a:r>
            <a:r>
              <a:rPr lang="ru-RU" sz="14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  <a:hlinkClick r:id="rId7"/>
              </a:rPr>
              <a:t>подайте заявку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35" name="object 28"/>
          <p:cNvSpPr txBox="1">
            <a:spLocks/>
          </p:cNvSpPr>
          <p:nvPr/>
        </p:nvSpPr>
        <p:spPr>
          <a:xfrm>
            <a:off x="908668" y="5496999"/>
            <a:ext cx="2319856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от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1</a:t>
            </a:r>
            <a:r>
              <a:rPr lang="en-US" sz="2000" spc="85" smtClean="0">
                <a:solidFill>
                  <a:srgbClr val="3368F1"/>
                </a:solidFill>
                <a:latin typeface="DIN Pro Bold"/>
                <a:cs typeface="DIN Pro Bold"/>
              </a:rPr>
              <a:t>2</a:t>
            </a:r>
            <a:r>
              <a:rPr lang="ru-RU" sz="2000" spc="85" smtClean="0">
                <a:solidFill>
                  <a:srgbClr val="3368F1"/>
                </a:solidFill>
                <a:latin typeface="DIN Pro Bold"/>
                <a:cs typeface="DIN Pro Bold"/>
              </a:rPr>
              <a:t>,5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%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годовых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36" name="object 28"/>
          <p:cNvSpPr txBox="1">
            <a:spLocks/>
          </p:cNvSpPr>
          <p:nvPr/>
        </p:nvSpPr>
        <p:spPr>
          <a:xfrm>
            <a:off x="3512855" y="5496998"/>
            <a:ext cx="235409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100%</a:t>
            </a:r>
            <a:r>
              <a:rPr lang="ru-RU" sz="16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endParaRPr lang="ru-RU" sz="1600" dirty="0">
              <a:latin typeface="DIN Pro Bold"/>
              <a:cs typeface="DIN Pro Bold"/>
            </a:endParaRPr>
          </a:p>
        </p:txBody>
      </p:sp>
      <p:sp>
        <p:nvSpPr>
          <p:cNvPr id="37" name="object 28"/>
          <p:cNvSpPr txBox="1">
            <a:spLocks/>
          </p:cNvSpPr>
          <p:nvPr/>
        </p:nvSpPr>
        <p:spPr>
          <a:xfrm>
            <a:off x="6147461" y="5496998"/>
            <a:ext cx="2354097" cy="320601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365</a:t>
            </a:r>
            <a:r>
              <a:rPr lang="ru-RU" sz="18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дней 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38" name="object 28"/>
          <p:cNvSpPr txBox="1">
            <a:spLocks/>
          </p:cNvSpPr>
          <p:nvPr/>
        </p:nvSpPr>
        <p:spPr>
          <a:xfrm>
            <a:off x="8845116" y="5466221"/>
            <a:ext cx="2354097" cy="382156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до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300</a:t>
            </a:r>
            <a:r>
              <a:rPr lang="ru-RU" sz="2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 </a:t>
            </a:r>
            <a:r>
              <a:rPr lang="ru-RU" sz="20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млн </a:t>
            </a:r>
            <a:r>
              <a:rPr lang="ru-RU" sz="1400" spc="85" dirty="0" smtClean="0">
                <a:solidFill>
                  <a:srgbClr val="3368F1"/>
                </a:solidFill>
                <a:latin typeface="DIN Pro Bold"/>
                <a:cs typeface="DIN Pro Bold"/>
              </a:rPr>
              <a:t>рублей</a:t>
            </a:r>
            <a:endParaRPr lang="ru-RU" sz="1400" dirty="0">
              <a:latin typeface="DIN Pro Bold"/>
              <a:cs typeface="DIN Pro Bol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91934" y="5055217"/>
            <a:ext cx="195332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Ставка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40" name="object 28"/>
          <p:cNvSpPr txBox="1">
            <a:spLocks/>
          </p:cNvSpPr>
          <p:nvPr/>
        </p:nvSpPr>
        <p:spPr>
          <a:xfrm>
            <a:off x="963224" y="1043228"/>
            <a:ext cx="8377547" cy="228268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85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Дорожная карта поставщика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2288521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863670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5166131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803650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8084603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9905948" y="2790752"/>
            <a:ext cx="0" cy="84709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Picture 9" descr="C:\Users\Eren\OneDrive\Рабочий стол\03 копия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558" y="1620166"/>
            <a:ext cx="390916" cy="35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Eren\OneDrive\Рабочий стол\check-mark (1) копия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8668" y="1965507"/>
            <a:ext cx="327355" cy="32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949633" y="5884714"/>
            <a:ext cx="21640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от суммы финансирования</a:t>
            </a:r>
            <a:endParaRPr lang="ru-RU" sz="1200" dirty="0">
              <a:solidFill>
                <a:srgbClr val="ACB6E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27319" y="5884714"/>
            <a:ext cx="257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от суммы денежного требования</a:t>
            </a:r>
            <a:endParaRPr lang="ru-RU" sz="1200" dirty="0">
              <a:solidFill>
                <a:srgbClr val="ACB6E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23613" y="5884714"/>
            <a:ext cx="257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Возможно увеличение лимита </a:t>
            </a:r>
            <a:endParaRPr lang="ru-RU" sz="1200" dirty="0">
              <a:solidFill>
                <a:srgbClr val="ACB6E0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54" name="Заголовок 1"/>
          <p:cNvSpPr>
            <a:spLocks noGrp="1"/>
          </p:cNvSpPr>
          <p:nvPr>
            <p:ph type="title"/>
          </p:nvPr>
        </p:nvSpPr>
        <p:spPr>
          <a:xfrm>
            <a:off x="16250" y="177424"/>
            <a:ext cx="12175750" cy="827314"/>
          </a:xfrm>
        </p:spPr>
        <p:txBody>
          <a:bodyPr/>
          <a:lstStyle/>
          <a:p>
            <a:pPr algn="ctr"/>
            <a:r>
              <a:rPr lang="ru-RU" dirty="0" smtClean="0"/>
              <a:t>ИНСТРУМЕНТ ДЛЯ ПОСТАВЩИКОВ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95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Скругленный прямоугольник 224"/>
          <p:cNvSpPr/>
          <p:nvPr/>
        </p:nvSpPr>
        <p:spPr>
          <a:xfrm>
            <a:off x="1323703" y="4082038"/>
            <a:ext cx="7462771" cy="1517979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23704" y="1345248"/>
            <a:ext cx="7462771" cy="2601366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2700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2527045" y="2848238"/>
            <a:ext cx="4909260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8" name="Скругленный прямоугольник 217"/>
          <p:cNvSpPr/>
          <p:nvPr/>
        </p:nvSpPr>
        <p:spPr>
          <a:xfrm>
            <a:off x="2501709" y="2665178"/>
            <a:ext cx="4959932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5" name="Скругленный прямоугольник 174"/>
          <p:cNvSpPr/>
          <p:nvPr/>
        </p:nvSpPr>
        <p:spPr>
          <a:xfrm>
            <a:off x="8886825" y="1339374"/>
            <a:ext cx="2358256" cy="4298743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516CD8"/>
            </a:solidFill>
            <a:prstDash val="solid"/>
          </a:ln>
          <a:effectLst>
            <a:outerShdw blurRad="50800" dist="38100" dir="2700000" algn="tl" rotWithShape="0">
              <a:prstClr val="black">
                <a:alpha val="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TextBox 51"/>
          <p:cNvSpPr txBox="1"/>
          <p:nvPr/>
        </p:nvSpPr>
        <p:spPr>
          <a:xfrm>
            <a:off x="2488557" y="3411054"/>
            <a:ext cx="4947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Кассовый разрыв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476236" y="1466013"/>
            <a:ext cx="7105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spc="150" dirty="0">
                <a:solidFill>
                  <a:srgbClr val="ACB6E0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С ФАКТОРИНГОМ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1881170" y="2045221"/>
            <a:ext cx="3752627" cy="498562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TextBox 45"/>
          <p:cNvSpPr txBox="1"/>
          <p:nvPr/>
        </p:nvSpPr>
        <p:spPr>
          <a:xfrm>
            <a:off x="2510823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109" name="Скругленный прямоугольник 108"/>
          <p:cNvSpPr/>
          <p:nvPr/>
        </p:nvSpPr>
        <p:spPr>
          <a:xfrm>
            <a:off x="2527046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2516538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2524504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TextBox 111"/>
          <p:cNvSpPr txBox="1"/>
          <p:nvPr/>
        </p:nvSpPr>
        <p:spPr>
          <a:xfrm>
            <a:off x="2939784" y="1849365"/>
            <a:ext cx="1781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cxnSp>
        <p:nvCxnSpPr>
          <p:cNvPr id="113" name="Прямая соединительная линия 112"/>
          <p:cNvCxnSpPr/>
          <p:nvPr/>
        </p:nvCxnSpPr>
        <p:spPr>
          <a:xfrm flipV="1">
            <a:off x="3337367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524504" y="2123926"/>
            <a:ext cx="83056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6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524504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" name="Стрелка вправо 1"/>
          <p:cNvSpPr/>
          <p:nvPr/>
        </p:nvSpPr>
        <p:spPr>
          <a:xfrm>
            <a:off x="3371712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TextBox 137"/>
          <p:cNvSpPr txBox="1"/>
          <p:nvPr/>
        </p:nvSpPr>
        <p:spPr>
          <a:xfrm>
            <a:off x="7464507" y="3091086"/>
            <a:ext cx="1161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Дата оплаты по договору</a:t>
            </a:r>
          </a:p>
        </p:txBody>
      </p:sp>
      <p:sp>
        <p:nvSpPr>
          <p:cNvPr id="161" name="Скругленный прямоугольник 160"/>
          <p:cNvSpPr/>
          <p:nvPr/>
        </p:nvSpPr>
        <p:spPr>
          <a:xfrm>
            <a:off x="9124389" y="2771274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" name="Правая фигурная скобка 169"/>
          <p:cNvSpPr/>
          <p:nvPr/>
        </p:nvSpPr>
        <p:spPr>
          <a:xfrm>
            <a:off x="10001892" y="2747043"/>
            <a:ext cx="143008" cy="561197"/>
          </a:xfrm>
          <a:prstGeom prst="rightBrace">
            <a:avLst>
              <a:gd name="adj1" fmla="val 25724"/>
              <a:gd name="adj2" fmla="val 50000"/>
            </a:avLst>
          </a:prstGeom>
          <a:ln w="1905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1" name="TextBox 170"/>
          <p:cNvSpPr txBox="1"/>
          <p:nvPr/>
        </p:nvSpPr>
        <p:spPr>
          <a:xfrm>
            <a:off x="9860967" y="3531116"/>
            <a:ext cx="5678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516CD7"/>
              </a:buClr>
            </a:pPr>
            <a:r>
              <a:rPr lang="en-US" sz="1400" spc="150" dirty="0" smtClean="0">
                <a:solidFill>
                  <a:srgbClr val="3368F2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VS</a:t>
            </a:r>
            <a:endParaRPr lang="ru-RU" sz="14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8915401" y="137368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516CD7"/>
              </a:buClr>
            </a:pPr>
            <a:r>
              <a:rPr lang="ru-RU" sz="1200" spc="150" dirty="0" smtClean="0">
                <a:solidFill>
                  <a:srgbClr val="516CD8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РЕЗУЛЬТАТ ЗА ПЕРИОД</a:t>
            </a:r>
            <a:endParaRPr lang="ru-RU" sz="1200" dirty="0">
              <a:solidFill>
                <a:srgbClr val="516CD8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78" name="Скругленный прямоугольник 177"/>
          <p:cNvSpPr/>
          <p:nvPr/>
        </p:nvSpPr>
        <p:spPr>
          <a:xfrm>
            <a:off x="3656763" y="2144803"/>
            <a:ext cx="81286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558798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180" name="Скругленный прямоугольник 179"/>
          <p:cNvSpPr/>
          <p:nvPr/>
        </p:nvSpPr>
        <p:spPr>
          <a:xfrm>
            <a:off x="1476236" y="2144803"/>
            <a:ext cx="92634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416824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4552234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194" name="Скругленный прямоугольник 193"/>
          <p:cNvSpPr/>
          <p:nvPr/>
        </p:nvSpPr>
        <p:spPr>
          <a:xfrm>
            <a:off x="4568457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5" name="Скругленный прямоугольник 194"/>
          <p:cNvSpPr/>
          <p:nvPr/>
        </p:nvSpPr>
        <p:spPr>
          <a:xfrm>
            <a:off x="4557949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6" name="Скругленный прямоугольник 195"/>
          <p:cNvSpPr/>
          <p:nvPr/>
        </p:nvSpPr>
        <p:spPr>
          <a:xfrm>
            <a:off x="4565915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8" name="TextBox 197"/>
          <p:cNvSpPr txBox="1"/>
          <p:nvPr/>
        </p:nvSpPr>
        <p:spPr>
          <a:xfrm>
            <a:off x="4565915" y="2123926"/>
            <a:ext cx="83056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6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4565915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00" name="Стрелка вправо 199"/>
          <p:cNvSpPr/>
          <p:nvPr/>
        </p:nvSpPr>
        <p:spPr>
          <a:xfrm>
            <a:off x="5413123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1" name="Скругленный прямоугольник 200"/>
          <p:cNvSpPr/>
          <p:nvPr/>
        </p:nvSpPr>
        <p:spPr>
          <a:xfrm>
            <a:off x="5698174" y="2144803"/>
            <a:ext cx="81286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5600209" y="2832919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6617400" y="2428143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204" name="Скругленный прямоугольник 203"/>
          <p:cNvSpPr/>
          <p:nvPr/>
        </p:nvSpPr>
        <p:spPr>
          <a:xfrm>
            <a:off x="6633623" y="2394185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" name="Скругленный прямоугольник 204"/>
          <p:cNvSpPr/>
          <p:nvPr/>
        </p:nvSpPr>
        <p:spPr>
          <a:xfrm>
            <a:off x="6623115" y="2144802"/>
            <a:ext cx="838526" cy="233250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6" name="Скругленный прямоугольник 205"/>
          <p:cNvSpPr/>
          <p:nvPr/>
        </p:nvSpPr>
        <p:spPr>
          <a:xfrm>
            <a:off x="6631081" y="2294502"/>
            <a:ext cx="829195" cy="84484"/>
          </a:xfrm>
          <a:prstGeom prst="roundRect">
            <a:avLst>
              <a:gd name="adj" fmla="val 6250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8" name="TextBox 207"/>
          <p:cNvSpPr txBox="1"/>
          <p:nvPr/>
        </p:nvSpPr>
        <p:spPr>
          <a:xfrm>
            <a:off x="6631081" y="2123926"/>
            <a:ext cx="830560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05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6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631081" y="2832919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4996021" y="1849365"/>
            <a:ext cx="15484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7059024" y="1849365"/>
            <a:ext cx="1338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комиссия</a:t>
            </a:r>
          </a:p>
        </p:txBody>
      </p:sp>
      <p:sp>
        <p:nvSpPr>
          <p:cNvPr id="220" name="Скругленный прямоугольник 219"/>
          <p:cNvSpPr/>
          <p:nvPr/>
        </p:nvSpPr>
        <p:spPr>
          <a:xfrm>
            <a:off x="9124389" y="2941908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1" name="Скругленный прямоугольник 220"/>
          <p:cNvSpPr/>
          <p:nvPr/>
        </p:nvSpPr>
        <p:spPr>
          <a:xfrm>
            <a:off x="9124389" y="3113066"/>
            <a:ext cx="669503" cy="141902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2" name="Скругленный прямоугольник 221"/>
          <p:cNvSpPr/>
          <p:nvPr/>
        </p:nvSpPr>
        <p:spPr>
          <a:xfrm>
            <a:off x="10250899" y="2822044"/>
            <a:ext cx="772217" cy="432924"/>
          </a:xfrm>
          <a:prstGeom prst="roundRect">
            <a:avLst>
              <a:gd name="adj" fmla="val 6250"/>
            </a:avLst>
          </a:prstGeom>
          <a:solidFill>
            <a:srgbClr val="354283"/>
          </a:solidFill>
          <a:ln w="1270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TextBox 154"/>
          <p:cNvSpPr txBox="1"/>
          <p:nvPr/>
        </p:nvSpPr>
        <p:spPr>
          <a:xfrm>
            <a:off x="10236184" y="2874805"/>
            <a:ext cx="851479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</a:p>
        </p:txBody>
      </p:sp>
      <p:sp>
        <p:nvSpPr>
          <p:cNvPr id="226" name="Скругленный прямоугольник 225"/>
          <p:cNvSpPr/>
          <p:nvPr/>
        </p:nvSpPr>
        <p:spPr>
          <a:xfrm>
            <a:off x="2527045" y="4713393"/>
            <a:ext cx="4909260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solidFill>
              <a:srgbClr val="354283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7" name="Скругленный прямоугольник 226"/>
          <p:cNvSpPr/>
          <p:nvPr/>
        </p:nvSpPr>
        <p:spPr>
          <a:xfrm>
            <a:off x="2501709" y="4472458"/>
            <a:ext cx="4959932" cy="490391"/>
          </a:xfrm>
          <a:prstGeom prst="roundRect">
            <a:avLst>
              <a:gd name="adj" fmla="val 6250"/>
            </a:avLst>
          </a:prstGeom>
          <a:solidFill>
            <a:schemeClr val="bg1"/>
          </a:solidFill>
          <a:ln w="19050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8" name="TextBox 227"/>
          <p:cNvSpPr txBox="1"/>
          <p:nvPr/>
        </p:nvSpPr>
        <p:spPr>
          <a:xfrm>
            <a:off x="2488557" y="5218334"/>
            <a:ext cx="4947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Кассовый разрыв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7464507" y="5079968"/>
            <a:ext cx="1161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ACB6E0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Дата оплаты по договору</a:t>
            </a:r>
          </a:p>
        </p:txBody>
      </p:sp>
      <p:sp>
        <p:nvSpPr>
          <p:cNvPr id="244" name="Скругленный прямоугольник 243"/>
          <p:cNvSpPr/>
          <p:nvPr/>
        </p:nvSpPr>
        <p:spPr>
          <a:xfrm>
            <a:off x="1476236" y="4168410"/>
            <a:ext cx="926342" cy="660256"/>
          </a:xfrm>
          <a:prstGeom prst="roundRect">
            <a:avLst>
              <a:gd name="adj" fmla="val 5304"/>
            </a:avLst>
          </a:prstGeom>
          <a:solidFill>
            <a:srgbClr val="ACB6E0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ACB6E0"/>
              </a:solidFill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416824" y="4833376"/>
            <a:ext cx="10378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ACB6E0"/>
                </a:solidFill>
                <a:latin typeface="DIN Pro Medium" pitchFamily="34" charset="0"/>
                <a:cs typeface="DIN Pro Medium" pitchFamily="34" charset="0"/>
              </a:rPr>
              <a:t>ПОСТАВКА</a:t>
            </a:r>
            <a:endParaRPr lang="ru-RU" sz="900" dirty="0" smtClean="0">
              <a:solidFill>
                <a:srgbClr val="ACB6E0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7487739" y="4451750"/>
            <a:ext cx="8388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ОПЛАТА</a:t>
            </a:r>
          </a:p>
        </p:txBody>
      </p:sp>
      <p:sp>
        <p:nvSpPr>
          <p:cNvPr id="257" name="Скругленный прямоугольник 256"/>
          <p:cNvSpPr/>
          <p:nvPr/>
        </p:nvSpPr>
        <p:spPr>
          <a:xfrm>
            <a:off x="7503962" y="4417792"/>
            <a:ext cx="822674" cy="410873"/>
          </a:xfrm>
          <a:prstGeom prst="roundRect">
            <a:avLst>
              <a:gd name="adj" fmla="val 5304"/>
            </a:avLst>
          </a:prstGeom>
          <a:solidFill>
            <a:srgbClr val="516CD7"/>
          </a:solidFill>
          <a:ln w="28575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8" name="Скругленный прямоугольник 257"/>
          <p:cNvSpPr/>
          <p:nvPr/>
        </p:nvSpPr>
        <p:spPr>
          <a:xfrm>
            <a:off x="7493454" y="4168409"/>
            <a:ext cx="838526" cy="233250"/>
          </a:xfrm>
          <a:prstGeom prst="roundRect">
            <a:avLst>
              <a:gd name="adj" fmla="val 16051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1" name="TextBox 260"/>
          <p:cNvSpPr txBox="1"/>
          <p:nvPr/>
        </p:nvSpPr>
        <p:spPr>
          <a:xfrm>
            <a:off x="7503962" y="4139913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62" name="TextBox 261"/>
          <p:cNvSpPr txBox="1"/>
          <p:nvPr/>
        </p:nvSpPr>
        <p:spPr>
          <a:xfrm>
            <a:off x="7501420" y="4833376"/>
            <a:ext cx="8128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rgbClr val="516CD8"/>
                </a:solidFill>
                <a:latin typeface="DIN Pro Medium" pitchFamily="34" charset="0"/>
                <a:cs typeface="DIN Pro Medium" pitchFamily="34" charset="0"/>
              </a:rPr>
              <a:t>ОПЛАТА</a:t>
            </a:r>
            <a:endParaRPr lang="ru-RU" sz="900" dirty="0" smtClean="0">
              <a:solidFill>
                <a:srgbClr val="516CD8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265" name="Стрелка вправо 264"/>
          <p:cNvSpPr/>
          <p:nvPr/>
        </p:nvSpPr>
        <p:spPr>
          <a:xfrm>
            <a:off x="7489825" y="2498703"/>
            <a:ext cx="241023" cy="190863"/>
          </a:xfrm>
          <a:prstGeom prst="rightArrow">
            <a:avLst>
              <a:gd name="adj1" fmla="val 50000"/>
              <a:gd name="adj2" fmla="val 84942"/>
            </a:avLst>
          </a:prstGeom>
          <a:solidFill>
            <a:srgbClr val="516C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9" name="Скругленный прямоугольник 268"/>
          <p:cNvSpPr/>
          <p:nvPr/>
        </p:nvSpPr>
        <p:spPr>
          <a:xfrm>
            <a:off x="9647141" y="4347340"/>
            <a:ext cx="838526" cy="233250"/>
          </a:xfrm>
          <a:prstGeom prst="roundRect">
            <a:avLst>
              <a:gd name="adj" fmla="val 16051"/>
            </a:avLst>
          </a:prstGeom>
          <a:solidFill>
            <a:srgbClr val="354283"/>
          </a:solidFill>
          <a:ln w="12700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0" name="TextBox 269"/>
          <p:cNvSpPr txBox="1"/>
          <p:nvPr/>
        </p:nvSpPr>
        <p:spPr>
          <a:xfrm>
            <a:off x="9657649" y="4318844"/>
            <a:ext cx="830560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прибыль</a:t>
            </a:r>
            <a:endParaRPr lang="ru-RU" sz="800" dirty="0" smtClean="0">
              <a:solidFill>
                <a:schemeClr val="bg1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9124389" y="4803733"/>
            <a:ext cx="19632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spc="150" dirty="0" smtClean="0">
                <a:solidFill>
                  <a:srgbClr val="ACB6E0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БЕЗ ФАКТОРИНГА</a:t>
            </a:r>
            <a:endParaRPr lang="ru-RU" sz="1200" spc="150" dirty="0">
              <a:solidFill>
                <a:srgbClr val="ACB6E0"/>
              </a:solidFill>
              <a:latin typeface="DIN Pro Medium" panose="020B0604020101020102" pitchFamily="34" charset="0"/>
              <a:cs typeface="DIN Pro Medium" panose="020B0604020101020102" pitchFamily="34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9124389" y="2179494"/>
            <a:ext cx="196327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200" spc="150" dirty="0" smtClean="0">
                <a:solidFill>
                  <a:srgbClr val="ACB6E0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С ФАКТОРИНГОМ</a:t>
            </a:r>
            <a:endParaRPr lang="ru-RU" sz="1200" spc="150" dirty="0">
              <a:solidFill>
                <a:srgbClr val="ACB6E0"/>
              </a:solidFill>
              <a:latin typeface="DIN Pro Medium" panose="020B0604020101020102" pitchFamily="34" charset="0"/>
              <a:cs typeface="DIN Pro Medium" panose="020B0604020101020102" pitchFamily="34" charset="0"/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160417" y="5962882"/>
            <a:ext cx="1028085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516CD7"/>
              </a:buClr>
            </a:pPr>
            <a:r>
              <a:rPr lang="ru-RU" sz="14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Применение факторинга позволяет повысить оборачиваемость и по итогу увеличить показатели прибыли</a:t>
            </a:r>
            <a:endParaRPr lang="ru-RU" sz="14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cxnSp>
        <p:nvCxnSpPr>
          <p:cNvPr id="73" name="Прямая соединительная линия 72"/>
          <p:cNvCxnSpPr/>
          <p:nvPr/>
        </p:nvCxnSpPr>
        <p:spPr>
          <a:xfrm flipV="1">
            <a:off x="5378777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7429633" y="2078206"/>
            <a:ext cx="221431" cy="270504"/>
          </a:xfrm>
          <a:prstGeom prst="line">
            <a:avLst/>
          </a:prstGeom>
          <a:ln w="1270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TextBox 228"/>
          <p:cNvSpPr txBox="1"/>
          <p:nvPr/>
        </p:nvSpPr>
        <p:spPr>
          <a:xfrm>
            <a:off x="1416824" y="4285034"/>
            <a:ext cx="7165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spc="150" dirty="0">
                <a:solidFill>
                  <a:srgbClr val="ACB6E0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БЕЗ ФАКТОРИНГА</a:t>
            </a:r>
          </a:p>
        </p:txBody>
      </p:sp>
      <p:sp>
        <p:nvSpPr>
          <p:cNvPr id="70" name="Заголовок 1"/>
          <p:cNvSpPr>
            <a:spLocks noGrp="1"/>
          </p:cNvSpPr>
          <p:nvPr>
            <p:ph type="title"/>
          </p:nvPr>
        </p:nvSpPr>
        <p:spPr>
          <a:xfrm>
            <a:off x="16250" y="177424"/>
            <a:ext cx="12175750" cy="827314"/>
          </a:xfrm>
        </p:spPr>
        <p:txBody>
          <a:bodyPr/>
          <a:lstStyle/>
          <a:p>
            <a:pPr algn="ctr"/>
            <a:r>
              <a:rPr lang="ru-RU" dirty="0" smtClean="0"/>
              <a:t>ФАКТОРИНГ В ЭКОНОМИКЕ ВАШЕГО БИЗНЕСА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540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Скругленный прямоугольник 46"/>
          <p:cNvSpPr/>
          <p:nvPr/>
        </p:nvSpPr>
        <p:spPr>
          <a:xfrm>
            <a:off x="416088" y="1876534"/>
            <a:ext cx="1465660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018376" y="5993087"/>
            <a:ext cx="983124" cy="8649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object 20"/>
          <p:cNvSpPr txBox="1"/>
          <p:nvPr/>
        </p:nvSpPr>
        <p:spPr>
          <a:xfrm>
            <a:off x="416088" y="2178989"/>
            <a:ext cx="146566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1400" b="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ПОСТАВКА</a:t>
            </a:r>
            <a:endParaRPr lang="ru-RU" sz="1400" dirty="0">
              <a:latin typeface="DIN Pro Medium"/>
              <a:cs typeface="DIN Pro Medium"/>
            </a:endParaRPr>
          </a:p>
        </p:txBody>
      </p:sp>
      <p:sp>
        <p:nvSpPr>
          <p:cNvPr id="39" name="object 46">
            <a:extLst>
              <a:ext uri="{FF2B5EF4-FFF2-40B4-BE49-F238E27FC236}">
                <a16:creationId xmlns:a16="http://schemas.microsoft.com/office/drawing/2014/main" xmlns="" id="{E6D6DB54-ECD9-4BDE-8738-1F48ABCACA85}"/>
              </a:ext>
            </a:extLst>
          </p:cNvPr>
          <p:cNvSpPr txBox="1"/>
          <p:nvPr/>
        </p:nvSpPr>
        <p:spPr>
          <a:xfrm>
            <a:off x="607035" y="3652661"/>
            <a:ext cx="5130443" cy="1829347"/>
          </a:xfrm>
          <a:prstGeom prst="rect">
            <a:avLst/>
          </a:prstGeom>
        </p:spPr>
        <p:txBody>
          <a:bodyPr vert="horz" wrap="square" lIns="0" tIns="120015" rIns="0" bIns="0" rtlCol="0">
            <a:spAutoFit/>
          </a:bodyPr>
          <a:lstStyle/>
          <a:p>
            <a:pPr marL="198120" indent="-186055">
              <a:spcBef>
                <a:spcPts val="945"/>
              </a:spcBef>
              <a:buClr>
                <a:srgbClr val="B3B9DB"/>
              </a:buClr>
              <a:buFont typeface="DIN Pro Regular"/>
              <a:buAutoNum type="arabicPeriod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Поставщик исполняет обязательство</a:t>
            </a:r>
            <a:endParaRPr lang="ru-RU" sz="1200" dirty="0">
              <a:solidFill>
                <a:srgbClr val="354283"/>
              </a:solidFill>
              <a:latin typeface="DIN Pro Regular"/>
              <a:cs typeface="DIN Pro Regular"/>
            </a:endParaRPr>
          </a:p>
          <a:p>
            <a:pPr marL="198120" indent="-186055">
              <a:lnSpc>
                <a:spcPct val="100000"/>
              </a:lnSpc>
              <a:spcBef>
                <a:spcPts val="945"/>
              </a:spcBef>
              <a:buClr>
                <a:srgbClr val="B3B9DB"/>
              </a:buClr>
              <a:buFont typeface="DIN Pro Regular"/>
              <a:buAutoNum type="arabicPeriod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Поставщик оформляет онлайн-заявку на факторинг, подаёт подтверждающие документы </a:t>
            </a:r>
            <a:r>
              <a:rPr lang="ru-RU" sz="1200" dirty="0">
                <a:solidFill>
                  <a:srgbClr val="B3BADB"/>
                </a:solidFill>
                <a:latin typeface="DIN Pro Regular"/>
                <a:cs typeface="DIN Pro Regular"/>
              </a:rPr>
              <a:t>(акт, </a:t>
            </a:r>
            <a:r>
              <a:rPr lang="ru-RU" sz="1200" dirty="0" smtClean="0">
                <a:solidFill>
                  <a:srgbClr val="B3BADB"/>
                </a:solidFill>
                <a:latin typeface="DIN Pro Regular"/>
                <a:cs typeface="DIN Pro Regular"/>
              </a:rPr>
              <a:t>счет-фактура и др.)</a:t>
            </a: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, указывает в реестре желаемую сумму финансирования, подписывает электронной подписью. На счету Поставщика на платформе блокируется комиссия за выдачу финансирования</a:t>
            </a:r>
          </a:p>
          <a:p>
            <a:pPr marL="198120" indent="-186055">
              <a:lnSpc>
                <a:spcPct val="100000"/>
              </a:lnSpc>
              <a:spcBef>
                <a:spcPts val="945"/>
              </a:spcBef>
              <a:buClr>
                <a:srgbClr val="B3B9DB"/>
              </a:buClr>
              <a:buFont typeface="DIN Pro Regular"/>
              <a:buAutoNum type="arabicPeriod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Заказчик </a:t>
            </a:r>
            <a:r>
              <a:rPr lang="ru-RU" sz="1200" dirty="0">
                <a:solidFill>
                  <a:srgbClr val="354283"/>
                </a:solidFill>
                <a:latin typeface="DIN Pro Regular"/>
                <a:cs typeface="DIN Pro Regular"/>
              </a:rPr>
              <a:t>подтверждает </a:t>
            </a: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документы и дату исполнения обязательства в </a:t>
            </a:r>
            <a:r>
              <a:rPr lang="ru-RU" sz="1200" dirty="0">
                <a:solidFill>
                  <a:srgbClr val="354283"/>
                </a:solidFill>
                <a:latin typeface="DIN Pro Regular"/>
                <a:cs typeface="DIN Pro Regular"/>
              </a:rPr>
              <a:t>своей </a:t>
            </a: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ЭДО</a:t>
            </a:r>
            <a:endParaRPr lang="ru-RU" sz="1200" dirty="0">
              <a:solidFill>
                <a:srgbClr val="354283"/>
              </a:solidFill>
              <a:latin typeface="DIN Pro Regular"/>
              <a:cs typeface="DIN Pro Regular"/>
            </a:endParaRP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1881748" y="2325262"/>
            <a:ext cx="283088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E028865C-7F34-44A8-AA0D-387C7457254E}"/>
              </a:ext>
            </a:extLst>
          </p:cNvPr>
          <p:cNvSpPr txBox="1"/>
          <p:nvPr/>
        </p:nvSpPr>
        <p:spPr>
          <a:xfrm>
            <a:off x="5809563" y="3724526"/>
            <a:ext cx="5700376" cy="16527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54965" indent="-342900">
              <a:lnSpc>
                <a:spcPct val="120000"/>
              </a:lnSpc>
              <a:spcBef>
                <a:spcPts val="945"/>
              </a:spcBef>
              <a:buClr>
                <a:srgbClr val="B3B9DB"/>
              </a:buClr>
              <a:buFont typeface="+mj-lt"/>
              <a:buAutoNum type="arabicPeriod" startAt="4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Фактор согласовывает финансирование и перечисляет деньги на р</a:t>
            </a:r>
            <a:r>
              <a:rPr lang="en-US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/</a:t>
            </a: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с поставщика. Комиссия за выдачу списывается в сторону фактора</a:t>
            </a:r>
          </a:p>
          <a:p>
            <a:pPr marL="354965" indent="-342900">
              <a:lnSpc>
                <a:spcPct val="120000"/>
              </a:lnSpc>
              <a:spcBef>
                <a:spcPts val="945"/>
              </a:spcBef>
              <a:buClr>
                <a:srgbClr val="B3B9DB"/>
              </a:buClr>
              <a:buFont typeface="+mj-lt"/>
              <a:buAutoNum type="arabicPeriod" startAt="4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В дату оплаты обязательства, указанную в реестре, заказчик оплачивает поставку на р</a:t>
            </a:r>
            <a:r>
              <a:rPr lang="en-US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/</a:t>
            </a: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с фактора</a:t>
            </a:r>
          </a:p>
          <a:p>
            <a:pPr marL="354965" indent="-342900">
              <a:lnSpc>
                <a:spcPct val="120000"/>
              </a:lnSpc>
              <a:spcBef>
                <a:spcPts val="945"/>
              </a:spcBef>
              <a:buClr>
                <a:srgbClr val="B3B9DB"/>
              </a:buClr>
              <a:buFont typeface="+mj-lt"/>
              <a:buAutoNum type="arabicPeriod" startAt="4"/>
              <a:tabLst>
                <a:tab pos="198755" algn="l"/>
              </a:tabLst>
            </a:pPr>
            <a:r>
              <a:rPr lang="ru-RU" sz="1200" dirty="0" smtClean="0">
                <a:solidFill>
                  <a:srgbClr val="354283"/>
                </a:solidFill>
                <a:latin typeface="DIN Pro Regular"/>
                <a:cs typeface="DIN Pro Regular"/>
              </a:rPr>
              <a:t>Фактор переводит остаток платежа по реестру поставщику за вычетом комиссии за факторинг</a:t>
            </a:r>
            <a:endParaRPr lang="ru-RU" sz="1200" dirty="0">
              <a:solidFill>
                <a:srgbClr val="4A6DED"/>
              </a:solidFill>
              <a:latin typeface="DIN Pro Regular"/>
              <a:cs typeface="DIN Pro Regular"/>
            </a:endParaRPr>
          </a:p>
        </p:txBody>
      </p:sp>
      <p:sp>
        <p:nvSpPr>
          <p:cNvPr id="63" name="object 35">
            <a:extLst>
              <a:ext uri="{FF2B5EF4-FFF2-40B4-BE49-F238E27FC236}">
                <a16:creationId xmlns:a16="http://schemas.microsoft.com/office/drawing/2014/main" xmlns="" id="{6B1B8523-8628-4A72-A27F-330180927563}"/>
              </a:ext>
            </a:extLst>
          </p:cNvPr>
          <p:cNvSpPr txBox="1"/>
          <p:nvPr/>
        </p:nvSpPr>
        <p:spPr>
          <a:xfrm>
            <a:off x="3744373" y="2122827"/>
            <a:ext cx="1004828" cy="4457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lang="ru-RU" sz="1050" b="0" spc="110" dirty="0" smtClean="0">
                <a:solidFill>
                  <a:srgbClr val="496CEC"/>
                </a:solidFill>
                <a:latin typeface="DIN Pro Medium"/>
                <a:cs typeface="DIN Pro Medium"/>
              </a:rPr>
              <a:t>КОМИССИЯ</a:t>
            </a:r>
          </a:p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lang="ru-RU" sz="1050" spc="110" dirty="0" smtClean="0">
                <a:solidFill>
                  <a:srgbClr val="496CEC"/>
                </a:solidFill>
                <a:latin typeface="DIN Pro Medium"/>
                <a:cs typeface="DIN Pro Medium"/>
              </a:rPr>
              <a:t>ЗА ВЫДАЧУ</a:t>
            </a:r>
            <a:endParaRPr lang="ru-RU" sz="1050" spc="110" dirty="0">
              <a:latin typeface="DIN Pro Medium"/>
              <a:cs typeface="DIN Pro Medium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194904" y="1876534"/>
            <a:ext cx="1465660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object 20"/>
          <p:cNvSpPr txBox="1"/>
          <p:nvPr/>
        </p:nvSpPr>
        <p:spPr>
          <a:xfrm>
            <a:off x="2194904" y="2179387"/>
            <a:ext cx="146566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140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УСТУПКА</a:t>
            </a:r>
            <a:endParaRPr lang="ru-RU" sz="1400" dirty="0">
              <a:latin typeface="DIN Pro Medium"/>
              <a:cs typeface="DIN Pro Medium"/>
            </a:endParaRPr>
          </a:p>
        </p:txBody>
      </p:sp>
      <p:grpSp>
        <p:nvGrpSpPr>
          <p:cNvPr id="124" name="Группа 123"/>
          <p:cNvGrpSpPr/>
          <p:nvPr/>
        </p:nvGrpSpPr>
        <p:grpSpPr>
          <a:xfrm>
            <a:off x="3288154" y="2401616"/>
            <a:ext cx="318635" cy="317126"/>
            <a:chOff x="3345331" y="2871335"/>
            <a:chExt cx="318635" cy="317126"/>
          </a:xfrm>
        </p:grpSpPr>
        <p:sp>
          <p:nvSpPr>
            <p:cNvPr id="40" name="Прямоугольник: скругленные углы 116">
              <a:extLst>
                <a:ext uri="{FF2B5EF4-FFF2-40B4-BE49-F238E27FC236}">
                  <a16:creationId xmlns:a16="http://schemas.microsoft.com/office/drawing/2014/main" xmlns="" id="{CFEACBFB-6122-4ACE-B749-A9187BDA40D4}"/>
                </a:ext>
              </a:extLst>
            </p:cNvPr>
            <p:cNvSpPr/>
            <p:nvPr/>
          </p:nvSpPr>
          <p:spPr>
            <a:xfrm>
              <a:off x="3345331" y="2871335"/>
              <a:ext cx="204283" cy="1958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CB6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: скругленные углы 115">
              <a:extLst>
                <a:ext uri="{FF2B5EF4-FFF2-40B4-BE49-F238E27FC236}">
                  <a16:creationId xmlns:a16="http://schemas.microsoft.com/office/drawing/2014/main" xmlns="" id="{9FC0B6BC-01E4-40AD-8A5E-5DC8D3DE87AD}"/>
                </a:ext>
              </a:extLst>
            </p:cNvPr>
            <p:cNvSpPr/>
            <p:nvPr/>
          </p:nvSpPr>
          <p:spPr>
            <a:xfrm>
              <a:off x="3402779" y="2935488"/>
              <a:ext cx="204283" cy="1958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CB6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: скругленные углы 111">
              <a:extLst>
                <a:ext uri="{FF2B5EF4-FFF2-40B4-BE49-F238E27FC236}">
                  <a16:creationId xmlns:a16="http://schemas.microsoft.com/office/drawing/2014/main" xmlns="" id="{63039EF4-EB5E-4311-9D68-53303E07EE7E}"/>
                </a:ext>
              </a:extLst>
            </p:cNvPr>
            <p:cNvSpPr/>
            <p:nvPr/>
          </p:nvSpPr>
          <p:spPr>
            <a:xfrm>
              <a:off x="3459683" y="2992577"/>
              <a:ext cx="204283" cy="195884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CB6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object 19">
              <a:extLst>
                <a:ext uri="{FF2B5EF4-FFF2-40B4-BE49-F238E27FC236}">
                  <a16:creationId xmlns:a16="http://schemas.microsoft.com/office/drawing/2014/main" xmlns="" id="{55F8A634-79CB-421D-ADBE-F9907E86DB2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04920" y="3035549"/>
              <a:ext cx="139693" cy="109939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46" name="object 20"/>
          <p:cNvSpPr txBox="1"/>
          <p:nvPr/>
        </p:nvSpPr>
        <p:spPr>
          <a:xfrm>
            <a:off x="2492544" y="2469525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Онлайн</a:t>
            </a:r>
            <a:endParaRPr lang="ru-RU" sz="1200" dirty="0"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4816340" y="1876534"/>
            <a:ext cx="1465660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object 20"/>
          <p:cNvSpPr txBox="1"/>
          <p:nvPr/>
        </p:nvSpPr>
        <p:spPr>
          <a:xfrm>
            <a:off x="4816340" y="2179387"/>
            <a:ext cx="146566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140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ФАКТОРИНГ</a:t>
            </a:r>
            <a:endParaRPr lang="ru-RU" sz="1400" dirty="0">
              <a:latin typeface="DIN Pro Medium"/>
              <a:cs typeface="DIN Pro Medium"/>
            </a:endParaRPr>
          </a:p>
        </p:txBody>
      </p:sp>
      <p:sp>
        <p:nvSpPr>
          <p:cNvPr id="59" name="object 20"/>
          <p:cNvSpPr txBox="1"/>
          <p:nvPr/>
        </p:nvSpPr>
        <p:spPr>
          <a:xfrm>
            <a:off x="4959930" y="2469525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Финансирование</a:t>
            </a:r>
            <a:endParaRPr lang="ru-RU" sz="1200" dirty="0">
              <a:latin typeface="DIN Pro Light" pitchFamily="34" charset="0"/>
              <a:cs typeface="DIN Pro Light" pitchFamily="34" charset="0"/>
            </a:endParaRPr>
          </a:p>
        </p:txBody>
      </p:sp>
      <p:cxnSp>
        <p:nvCxnSpPr>
          <p:cNvPr id="60" name="Прямая со стрелкой 59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  <a:stCxn id="57" idx="3"/>
            <a:endCxn id="110" idx="1"/>
          </p:cNvCxnSpPr>
          <p:nvPr/>
        </p:nvCxnSpPr>
        <p:spPr>
          <a:xfrm>
            <a:off x="6282000" y="2328877"/>
            <a:ext cx="1058882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Скругленный прямоугольник 60"/>
          <p:cNvSpPr/>
          <p:nvPr/>
        </p:nvSpPr>
        <p:spPr>
          <a:xfrm>
            <a:off x="9014041" y="1876534"/>
            <a:ext cx="1465660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object 20"/>
          <p:cNvSpPr txBox="1"/>
          <p:nvPr/>
        </p:nvSpPr>
        <p:spPr>
          <a:xfrm>
            <a:off x="9017035" y="2172707"/>
            <a:ext cx="1441548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140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ПОГАШЕНИЕ</a:t>
            </a:r>
            <a:endParaRPr lang="ru-RU" sz="1400" dirty="0">
              <a:latin typeface="DIN Pro Medium"/>
              <a:cs typeface="DIN Pro Medium"/>
            </a:endParaRPr>
          </a:p>
        </p:txBody>
      </p:sp>
      <p:sp>
        <p:nvSpPr>
          <p:cNvPr id="66" name="object 35">
            <a:extLst>
              <a:ext uri="{FF2B5EF4-FFF2-40B4-BE49-F238E27FC236}">
                <a16:creationId xmlns:a16="http://schemas.microsoft.com/office/drawing/2014/main" xmlns="" id="{6B1B8523-8628-4A72-A27F-330180927563}"/>
              </a:ext>
            </a:extLst>
          </p:cNvPr>
          <p:cNvSpPr txBox="1"/>
          <p:nvPr/>
        </p:nvSpPr>
        <p:spPr>
          <a:xfrm>
            <a:off x="6446024" y="1860902"/>
            <a:ext cx="1084714" cy="4329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lang="ru-RU" sz="1050" b="0" spc="110" dirty="0" smtClean="0">
                <a:solidFill>
                  <a:srgbClr val="496CEC"/>
                </a:solidFill>
                <a:latin typeface="DIN Pro Medium"/>
                <a:cs typeface="DIN Pro Medium"/>
              </a:rPr>
              <a:t>СРОК ПО РЕЕСТРУ</a:t>
            </a:r>
            <a:endParaRPr lang="ru-RU" sz="1050" spc="110" dirty="0">
              <a:latin typeface="DIN Pro Medium"/>
              <a:cs typeface="DIN Pro Medium"/>
            </a:endParaRPr>
          </a:p>
        </p:txBody>
      </p:sp>
      <p:sp>
        <p:nvSpPr>
          <p:cNvPr id="69" name="object 35">
            <a:extLst>
              <a:ext uri="{FF2B5EF4-FFF2-40B4-BE49-F238E27FC236}">
                <a16:creationId xmlns:a16="http://schemas.microsoft.com/office/drawing/2014/main" xmlns="" id="{6B1B8523-8628-4A72-A27F-330180927563}"/>
              </a:ext>
            </a:extLst>
          </p:cNvPr>
          <p:cNvSpPr txBox="1"/>
          <p:nvPr/>
        </p:nvSpPr>
        <p:spPr>
          <a:xfrm>
            <a:off x="10554546" y="2089609"/>
            <a:ext cx="1230702" cy="44576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lang="ru-RU" sz="1050" b="0" spc="110" dirty="0" smtClean="0">
                <a:solidFill>
                  <a:srgbClr val="496CEC"/>
                </a:solidFill>
                <a:latin typeface="DIN Pro Medium"/>
                <a:cs typeface="DIN Pro Medium"/>
              </a:rPr>
              <a:t>КОМИССИЯ</a:t>
            </a:r>
          </a:p>
          <a:p>
            <a:pPr marL="12700" marR="5080">
              <a:lnSpc>
                <a:spcPct val="130000"/>
              </a:lnSpc>
              <a:spcBef>
                <a:spcPts val="100"/>
              </a:spcBef>
            </a:pPr>
            <a:r>
              <a:rPr lang="ru-RU" sz="1050" spc="110" dirty="0" smtClean="0">
                <a:solidFill>
                  <a:srgbClr val="496CEC"/>
                </a:solidFill>
                <a:latin typeface="DIN Pro Medium"/>
                <a:cs typeface="DIN Pro Medium"/>
              </a:rPr>
              <a:t>ЗА ФАКТОРИНГ</a:t>
            </a:r>
            <a:endParaRPr lang="ru-RU" sz="1050" spc="110" dirty="0">
              <a:latin typeface="DIN Pro Medium"/>
              <a:cs typeface="DIN Pro Medium"/>
            </a:endParaRPr>
          </a:p>
        </p:txBody>
      </p: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4605848" y="2325262"/>
            <a:ext cx="210492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bject 20"/>
          <p:cNvSpPr txBox="1"/>
          <p:nvPr/>
        </p:nvSpPr>
        <p:spPr>
          <a:xfrm>
            <a:off x="531103" y="167840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ПОСТАВЩИК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77" name="object 20"/>
          <p:cNvSpPr txBox="1"/>
          <p:nvPr/>
        </p:nvSpPr>
        <p:spPr>
          <a:xfrm>
            <a:off x="2309408" y="167840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ПОСТАВЩИК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cxnSp>
        <p:nvCxnSpPr>
          <p:cNvPr id="83" name="Прямая со стрелкой 82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5420099" y="2784765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bject 20"/>
          <p:cNvSpPr txBox="1"/>
          <p:nvPr/>
        </p:nvSpPr>
        <p:spPr>
          <a:xfrm>
            <a:off x="4912063" y="3089394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ПОСТАВЩИК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85" name="object 20"/>
          <p:cNvSpPr txBox="1"/>
          <p:nvPr/>
        </p:nvSpPr>
        <p:spPr>
          <a:xfrm>
            <a:off x="9123936" y="167840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ФАКТОР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cxnSp>
        <p:nvCxnSpPr>
          <p:cNvPr id="88" name="Прямая со стрелкой 87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9665667" y="2784765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object 20"/>
          <p:cNvSpPr txBox="1"/>
          <p:nvPr/>
        </p:nvSpPr>
        <p:spPr>
          <a:xfrm>
            <a:off x="9157631" y="308939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ПОСТАВЩИК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7340882" y="1876534"/>
            <a:ext cx="1465660" cy="904685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object 20"/>
          <p:cNvSpPr txBox="1"/>
          <p:nvPr/>
        </p:nvSpPr>
        <p:spPr>
          <a:xfrm>
            <a:off x="7340882" y="2172707"/>
            <a:ext cx="1465660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5"/>
              </a:spcBef>
            </a:pPr>
            <a:r>
              <a:rPr lang="ru-RU" sz="1400" spc="155" dirty="0" smtClean="0">
                <a:solidFill>
                  <a:srgbClr val="354283"/>
                </a:solidFill>
                <a:latin typeface="DIN Pro Medium"/>
                <a:cs typeface="DIN Pro Medium"/>
              </a:rPr>
              <a:t>ОПЛАТА</a:t>
            </a:r>
            <a:endParaRPr lang="ru-RU" sz="1400" dirty="0">
              <a:latin typeface="DIN Pro Medium"/>
              <a:cs typeface="DIN Pro Medium"/>
            </a:endParaRPr>
          </a:p>
        </p:txBody>
      </p:sp>
      <p:sp>
        <p:nvSpPr>
          <p:cNvPr id="114" name="object 20"/>
          <p:cNvSpPr txBox="1"/>
          <p:nvPr/>
        </p:nvSpPr>
        <p:spPr>
          <a:xfrm>
            <a:off x="7412677" y="167840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ЗАКАЗЧИК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cxnSp>
        <p:nvCxnSpPr>
          <p:cNvPr id="116" name="Прямая со стрелкой 115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7994662" y="2784765"/>
            <a:ext cx="0" cy="282453"/>
          </a:xfrm>
          <a:prstGeom prst="straightConnector1">
            <a:avLst/>
          </a:prstGeom>
          <a:ln w="28575">
            <a:solidFill>
              <a:srgbClr val="ACB6E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object 20"/>
          <p:cNvSpPr txBox="1"/>
          <p:nvPr/>
        </p:nvSpPr>
        <p:spPr>
          <a:xfrm>
            <a:off x="7626655" y="308939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ФАКТОР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cxnSp>
        <p:nvCxnSpPr>
          <p:cNvPr id="118" name="Прямая со стрелкой 117">
            <a:extLst>
              <a:ext uri="{FF2B5EF4-FFF2-40B4-BE49-F238E27FC236}">
                <a16:creationId xmlns:a16="http://schemas.microsoft.com/office/drawing/2014/main" xmlns="" id="{B4340674-BC97-40A7-9EA6-9BCC09EF959B}"/>
              </a:ext>
            </a:extLst>
          </p:cNvPr>
          <p:cNvCxnSpPr>
            <a:cxnSpLocks/>
          </p:cNvCxnSpPr>
          <p:nvPr/>
        </p:nvCxnSpPr>
        <p:spPr>
          <a:xfrm>
            <a:off x="8806542" y="2325262"/>
            <a:ext cx="210492" cy="0"/>
          </a:xfrm>
          <a:prstGeom prst="straightConnector1">
            <a:avLst/>
          </a:prstGeom>
          <a:ln w="28575">
            <a:solidFill>
              <a:srgbClr val="4A6DE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bject 20"/>
          <p:cNvSpPr txBox="1"/>
          <p:nvPr/>
        </p:nvSpPr>
        <p:spPr>
          <a:xfrm>
            <a:off x="4912063" y="1678403"/>
            <a:ext cx="1322070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B3BADB"/>
                </a:solidFill>
                <a:latin typeface="DIN Pro Light" pitchFamily="34" charset="0"/>
                <a:cs typeface="DIN Pro Light" pitchFamily="34" charset="0"/>
              </a:rPr>
              <a:t>ФАКТОР</a:t>
            </a:r>
            <a:endParaRPr lang="ru-RU" sz="1200" spc="300" dirty="0">
              <a:solidFill>
                <a:srgbClr val="B3BADB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121" name="object 20"/>
          <p:cNvSpPr txBox="1"/>
          <p:nvPr/>
        </p:nvSpPr>
        <p:spPr>
          <a:xfrm>
            <a:off x="5502101" y="2819594"/>
            <a:ext cx="307461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400" dirty="0">
                <a:solidFill>
                  <a:srgbClr val="516CD7"/>
                </a:solidFill>
                <a:latin typeface="DIN Pro Light" pitchFamily="34" charset="0"/>
                <a:cs typeface="DIN Pro Light" pitchFamily="34" charset="0"/>
              </a:rPr>
              <a:t>₽ </a:t>
            </a:r>
            <a:endParaRPr lang="ru-RU" sz="1400" spc="300" dirty="0">
              <a:solidFill>
                <a:srgbClr val="516CD7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122" name="object 20"/>
          <p:cNvSpPr txBox="1"/>
          <p:nvPr/>
        </p:nvSpPr>
        <p:spPr>
          <a:xfrm>
            <a:off x="8145507" y="2819595"/>
            <a:ext cx="274593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400" dirty="0">
                <a:solidFill>
                  <a:srgbClr val="516CD7"/>
                </a:solidFill>
                <a:latin typeface="DIN Pro Light" pitchFamily="34" charset="0"/>
                <a:cs typeface="DIN Pro Light" pitchFamily="34" charset="0"/>
              </a:rPr>
              <a:t>₽ </a:t>
            </a:r>
            <a:endParaRPr lang="ru-RU" sz="1400" spc="300" dirty="0">
              <a:solidFill>
                <a:srgbClr val="516CD7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123" name="object 20"/>
          <p:cNvSpPr txBox="1"/>
          <p:nvPr/>
        </p:nvSpPr>
        <p:spPr>
          <a:xfrm>
            <a:off x="9752931" y="2819595"/>
            <a:ext cx="274593" cy="22890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400" dirty="0">
                <a:solidFill>
                  <a:srgbClr val="516CD7"/>
                </a:solidFill>
                <a:latin typeface="DIN Pro Light" pitchFamily="34" charset="0"/>
                <a:cs typeface="DIN Pro Light" pitchFamily="34" charset="0"/>
              </a:rPr>
              <a:t>₽ </a:t>
            </a:r>
            <a:endParaRPr lang="ru-RU" sz="1400" spc="300" dirty="0">
              <a:solidFill>
                <a:srgbClr val="516CD7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52" name="Прямоугольник с двумя скругленными противолежащими углами 51"/>
          <p:cNvSpPr/>
          <p:nvPr/>
        </p:nvSpPr>
        <p:spPr>
          <a:xfrm>
            <a:off x="3390295" y="5866198"/>
            <a:ext cx="4805886" cy="369332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/>
          </a:solidFill>
          <a:ln>
            <a:solidFill>
              <a:srgbClr val="ACB6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object 20"/>
          <p:cNvSpPr txBox="1"/>
          <p:nvPr/>
        </p:nvSpPr>
        <p:spPr>
          <a:xfrm>
            <a:off x="3716111" y="5951798"/>
            <a:ext cx="4517793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1200" spc="300" dirty="0" smtClean="0">
                <a:solidFill>
                  <a:srgbClr val="ACB6E0"/>
                </a:solidFill>
                <a:latin typeface="DIN Pro Light" pitchFamily="34" charset="0"/>
                <a:cs typeface="DIN Pro Light" pitchFamily="34" charset="0"/>
              </a:rPr>
              <a:t>КОМИССИЮ ОПЛАЧИВАЕТ ПОСТАВЩИК</a:t>
            </a:r>
            <a:endParaRPr lang="ru-RU" sz="1200" spc="300" dirty="0">
              <a:solidFill>
                <a:srgbClr val="ACB6E0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48" name="Заголовок 1"/>
          <p:cNvSpPr>
            <a:spLocks noGrp="1"/>
          </p:cNvSpPr>
          <p:nvPr>
            <p:ph type="title"/>
          </p:nvPr>
        </p:nvSpPr>
        <p:spPr>
          <a:xfrm>
            <a:off x="16250" y="177424"/>
            <a:ext cx="12175750" cy="827314"/>
          </a:xfrm>
        </p:spPr>
        <p:txBody>
          <a:bodyPr/>
          <a:lstStyle/>
          <a:p>
            <a:pPr algn="ctr"/>
            <a:r>
              <a:rPr lang="ru-RU" dirty="0" smtClean="0"/>
              <a:t>СХЕМА ОНЛАЙН-ФАКТОРИНГА НА ДОКПЛАТ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410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1323704" y="3755088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1323704" y="4915861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667963" y="3755088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667963" y="4915861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049989" y="3755088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049989" y="4915861"/>
            <a:ext cx="2981596" cy="1100164"/>
          </a:xfrm>
          <a:prstGeom prst="roundRect">
            <a:avLst>
              <a:gd name="adj" fmla="val 9929"/>
            </a:avLst>
          </a:prstGeom>
          <a:solidFill>
            <a:schemeClr val="bg1"/>
          </a:solidFill>
          <a:ln>
            <a:solidFill>
              <a:srgbClr val="BCBBBB"/>
            </a:solidFill>
          </a:ln>
          <a:effectLst>
            <a:outerShdw blurRad="50800" dist="38100" dir="2700000" algn="tl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144237" y="3922689"/>
            <a:ext cx="259047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Подбор лучших условий факторинга на платформе </a:t>
            </a: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бесплатно</a:t>
            </a:r>
            <a:endParaRPr lang="ru-RU" sz="1200" dirty="0">
              <a:solidFill>
                <a:srgbClr val="354283"/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59192" y="3916138"/>
            <a:ext cx="24469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Возможность профинансировать </a:t>
            </a: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любые </a:t>
            </a: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договоры онлайн</a:t>
            </a:r>
            <a:endParaRPr lang="ru-RU" sz="12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61933" y="5066337"/>
            <a:ext cx="1905137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Свободный </a:t>
            </a: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выбор </a:t>
            </a: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суммы и сроков финансирования</a:t>
            </a:r>
            <a:endParaRPr lang="ru-RU" sz="12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4236" y="5066336"/>
            <a:ext cx="259047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Фиксация условий финансирования </a:t>
            </a: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на весь срок</a:t>
            </a: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действия договора</a:t>
            </a:r>
            <a:endParaRPr lang="ru-RU" sz="12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42984" y="3941211"/>
            <a:ext cx="197194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Быстрая</a:t>
            </a: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 регистрация   по электронной подписи организации</a:t>
            </a:r>
            <a:endParaRPr lang="ru-RU" sz="12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59191" y="5073160"/>
            <a:ext cx="2472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sz="1200" dirty="0" smtClean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rPr>
              <a:t>Вход в единую доверенную среду </a:t>
            </a:r>
            <a:r>
              <a:rPr lang="ru-RU" sz="12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финансирующих организаций по одной заявке</a:t>
            </a:r>
            <a:endParaRPr lang="ru-RU" sz="12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99686" y="1054182"/>
            <a:ext cx="66009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516CD7"/>
              </a:buCl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3368F2"/>
                </a:solidFill>
                <a:latin typeface="DIN Pro Medium" pitchFamily="34" charset="0"/>
                <a:ea typeface="+mj-ea"/>
                <a:cs typeface="DIN Pro Medium" pitchFamily="34" charset="0"/>
              </a:rPr>
              <a:t>Независимый агрегатор предложений по факторингу</a:t>
            </a:r>
            <a:endParaRPr lang="ru-RU" sz="1400" dirty="0">
              <a:solidFill>
                <a:srgbClr val="3368F2"/>
              </a:solidFill>
              <a:latin typeface="DIN Pro Medium" pitchFamily="34" charset="0"/>
              <a:ea typeface="+mj-ea"/>
              <a:cs typeface="DIN Pro Medium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99685" y="1460416"/>
            <a:ext cx="77155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516CD7"/>
              </a:buClr>
              <a:buFont typeface="Arial" pitchFamily="34" charset="0"/>
              <a:buChar char="•"/>
            </a:pPr>
            <a:r>
              <a:rPr lang="ru-RU" sz="1400" dirty="0" smtClean="0">
                <a:solidFill>
                  <a:srgbClr val="3368F2"/>
                </a:solidFill>
                <a:latin typeface="DIN Pro Medium" pitchFamily="34" charset="0"/>
                <a:ea typeface="+mj-ea"/>
                <a:cs typeface="DIN Pro Medium" pitchFamily="34" charset="0"/>
              </a:rPr>
              <a:t>Полностью онлайн от </a:t>
            </a:r>
            <a:r>
              <a:rPr lang="ru-RU" sz="1400" dirty="0">
                <a:solidFill>
                  <a:srgbClr val="3368F2"/>
                </a:solidFill>
                <a:latin typeface="DIN Pro Medium" pitchFamily="34" charset="0"/>
                <a:ea typeface="+mj-ea"/>
                <a:cs typeface="DIN Pro Medium" pitchFamily="34" charset="0"/>
              </a:rPr>
              <a:t>выбора ставки до получения денег на счет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99686" y="1868109"/>
            <a:ext cx="816321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516CD7"/>
              </a:buClr>
              <a:buFont typeface="Arial" pitchFamily="34" charset="0"/>
              <a:buChar char="•"/>
            </a:pPr>
            <a:r>
              <a:rPr lang="ru-RU" sz="1400" dirty="0">
                <a:solidFill>
                  <a:srgbClr val="3368F2"/>
                </a:solidFill>
                <a:latin typeface="DIN Pro Medium" pitchFamily="34" charset="0"/>
                <a:ea typeface="+mj-ea"/>
                <a:cs typeface="DIN Pro Medium" pitchFamily="34" charset="0"/>
              </a:rPr>
              <a:t>Инновационная технология взаимодействия </a:t>
            </a:r>
            <a:r>
              <a:rPr lang="ru-RU" sz="1400" dirty="0" smtClean="0">
                <a:solidFill>
                  <a:srgbClr val="3368F2"/>
                </a:solidFill>
                <a:latin typeface="DIN Pro Medium" pitchFamily="34" charset="0"/>
                <a:ea typeface="+mj-ea"/>
                <a:cs typeface="DIN Pro Medium" pitchFamily="34" charset="0"/>
              </a:rPr>
              <a:t>с любыми дебиторами</a:t>
            </a:r>
            <a:endParaRPr lang="ru-RU" sz="1400" dirty="0">
              <a:solidFill>
                <a:srgbClr val="3368F2"/>
              </a:solidFill>
              <a:latin typeface="DIN Pro Medium" pitchFamily="34" charset="0"/>
              <a:ea typeface="+mj-ea"/>
              <a:cs typeface="DIN Pro Medium" pitchFamily="34" charset="0"/>
            </a:endParaRPr>
          </a:p>
        </p:txBody>
      </p:sp>
      <p:pic>
        <p:nvPicPr>
          <p:cNvPr id="14" name="Picture 2" descr="C:\Users\Eren\OneDrive\Рабочий стол\Маркетинг-кит\Лого\Logo 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23" y="1418955"/>
            <a:ext cx="1619250" cy="50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авая фигурная скобка 27"/>
          <p:cNvSpPr/>
          <p:nvPr/>
        </p:nvSpPr>
        <p:spPr>
          <a:xfrm rot="10800000">
            <a:off x="3552393" y="1062337"/>
            <a:ext cx="279229" cy="1225678"/>
          </a:xfrm>
          <a:prstGeom prst="rightBrace">
            <a:avLst>
              <a:gd name="adj1" fmla="val 89609"/>
              <a:gd name="adj2" fmla="val 50000"/>
            </a:avLst>
          </a:prstGeom>
          <a:ln w="19050">
            <a:solidFill>
              <a:srgbClr val="ACB6E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1816386" y="2675962"/>
            <a:ext cx="8851343" cy="874706"/>
            <a:chOff x="1997361" y="5519456"/>
            <a:chExt cx="8851343" cy="874706"/>
          </a:xfrm>
        </p:grpSpPr>
        <p:cxnSp>
          <p:nvCxnSpPr>
            <p:cNvPr id="15" name="Прямая со стрелкой 14"/>
            <p:cNvCxnSpPr/>
            <p:nvPr/>
          </p:nvCxnSpPr>
          <p:spPr>
            <a:xfrm>
              <a:off x="3350922" y="5763742"/>
              <a:ext cx="343354" cy="4081"/>
            </a:xfrm>
            <a:prstGeom prst="straightConnector1">
              <a:avLst/>
            </a:prstGeom>
            <a:ln w="28575">
              <a:solidFill>
                <a:srgbClr val="35428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122133" y="5519456"/>
              <a:ext cx="16650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spc="150" dirty="0">
                  <a:solidFill>
                    <a:srgbClr val="354283"/>
                  </a:solidFill>
                  <a:latin typeface="DIN Pro Medium" pitchFamily="34" charset="0"/>
                  <a:cs typeface="DIN Pro Medium" pitchFamily="34" charset="0"/>
                </a:rPr>
                <a:t>ВЫБОР ФАКТОРА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225018" y="5532156"/>
              <a:ext cx="168739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spc="150" dirty="0" smtClean="0">
                  <a:solidFill>
                    <a:srgbClr val="354283"/>
                  </a:solidFill>
                  <a:latin typeface="DIN Pro Medium" pitchFamily="34" charset="0"/>
                  <a:cs typeface="DIN Pro Medium" pitchFamily="34" charset="0"/>
                </a:rPr>
                <a:t>ЗАГРУЗКА ДОКУМЕНТОВ</a:t>
              </a:r>
              <a:endParaRPr lang="ru-RU" sz="1200" spc="150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90511" y="5611788"/>
              <a:ext cx="22581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spc="110" dirty="0">
                  <a:solidFill>
                    <a:srgbClr val="3368F2"/>
                  </a:solidFill>
                  <a:latin typeface="DIN Pro Medium" pitchFamily="34" charset="0"/>
                  <a:ea typeface="+mj-ea"/>
                  <a:cs typeface="DIN Pro Medium" pitchFamily="34" charset="0"/>
                </a:rPr>
                <a:t>ФИНАНСИРОВАНИЕ</a:t>
              </a:r>
            </a:p>
          </p:txBody>
        </p:sp>
        <p:cxnSp>
          <p:nvCxnSpPr>
            <p:cNvPr id="20" name="Прямая со стрелкой 19"/>
            <p:cNvCxnSpPr/>
            <p:nvPr/>
          </p:nvCxnSpPr>
          <p:spPr>
            <a:xfrm>
              <a:off x="5530034" y="5763742"/>
              <a:ext cx="343354" cy="4081"/>
            </a:xfrm>
            <a:prstGeom prst="straightConnector1">
              <a:avLst/>
            </a:prstGeom>
            <a:ln w="28575">
              <a:solidFill>
                <a:srgbClr val="35428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>
              <a:off x="8077497" y="5763742"/>
              <a:ext cx="343354" cy="4081"/>
            </a:xfrm>
            <a:prstGeom prst="straightConnector1">
              <a:avLst/>
            </a:prstGeom>
            <a:ln w="28575">
              <a:solidFill>
                <a:srgbClr val="35428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204594" y="6132552"/>
              <a:ext cx="19328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100" spc="150" dirty="0" smtClean="0">
                  <a:solidFill>
                    <a:srgbClr val="516CD7"/>
                  </a:solidFill>
                  <a:latin typeface="DIN Pro Regular" panose="020B0504020101020102" pitchFamily="34" charset="0"/>
                  <a:cs typeface="DIN Pro Regular" panose="020B0504020101020102" pitchFamily="34" charset="0"/>
                </a:rPr>
                <a:t>ОТ 1 ЧАСА</a:t>
              </a:r>
              <a:endParaRPr lang="ru-RU" sz="1100" spc="150" dirty="0">
                <a:solidFill>
                  <a:srgbClr val="516CD7"/>
                </a:solidFill>
                <a:latin typeface="DIN Pro Regular" panose="020B0504020101020102" pitchFamily="34" charset="0"/>
                <a:cs typeface="DIN Pro Regular" panose="020B0504020101020102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997361" y="5526713"/>
              <a:ext cx="12458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spc="150" dirty="0">
                  <a:solidFill>
                    <a:srgbClr val="354283"/>
                  </a:solidFill>
                  <a:latin typeface="DIN Pro Medium" pitchFamily="34" charset="0"/>
                  <a:cs typeface="DIN Pro Medium" pitchFamily="34" charset="0"/>
                </a:rPr>
                <a:t>ОНЛАЙН</a:t>
              </a:r>
              <a:endParaRPr lang="en-US" sz="1200" spc="150" dirty="0">
                <a:solidFill>
                  <a:srgbClr val="354283"/>
                </a:solidFill>
                <a:latin typeface="DIN Pro Medium" pitchFamily="34" charset="0"/>
                <a:cs typeface="DIN Pro Medium" pitchFamily="34" charset="0"/>
              </a:endParaRPr>
            </a:p>
            <a:p>
              <a:r>
                <a:rPr lang="ru-RU" sz="1200" spc="150" dirty="0">
                  <a:solidFill>
                    <a:srgbClr val="354283"/>
                  </a:solidFill>
                  <a:latin typeface="DIN Pro Medium" pitchFamily="34" charset="0"/>
                  <a:cs typeface="DIN Pro Medium" pitchFamily="34" charset="0"/>
                </a:rPr>
                <a:t>ЗАЯВКА</a:t>
              </a:r>
            </a:p>
          </p:txBody>
        </p:sp>
        <p:sp>
          <p:nvSpPr>
            <p:cNvPr id="35" name="Скругленный прямоугольник 34"/>
            <p:cNvSpPr/>
            <p:nvPr/>
          </p:nvSpPr>
          <p:spPr>
            <a:xfrm>
              <a:off x="2011152" y="6034757"/>
              <a:ext cx="8386617" cy="45719"/>
            </a:xfrm>
            <a:prstGeom prst="roundRect">
              <a:avLst>
                <a:gd name="adj" fmla="val 3154"/>
              </a:avLst>
            </a:prstGeom>
            <a:solidFill>
              <a:srgbClr val="4A6D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6" name="Прямоугольник 35">
            <a:hlinkClick r:id="rId3"/>
          </p:cNvPr>
          <p:cNvSpPr/>
          <p:nvPr/>
        </p:nvSpPr>
        <p:spPr>
          <a:xfrm>
            <a:off x="1223495" y="1091513"/>
            <a:ext cx="1938805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1461744" y="3835138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1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61744" y="4985757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4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08382" y="3835138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2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190252" y="3835138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3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808382" y="4985757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5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90251" y="4985757"/>
            <a:ext cx="420060" cy="413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Clr>
                <a:srgbClr val="516CD7"/>
              </a:buClr>
            </a:pPr>
            <a:r>
              <a:rPr lang="ru-RU" dirty="0" smtClean="0">
                <a:solidFill>
                  <a:srgbClr val="516CD7"/>
                </a:solidFill>
                <a:latin typeface="DIN Pro Medium" pitchFamily="34" charset="0"/>
                <a:cs typeface="DIN Pro Medium" pitchFamily="34" charset="0"/>
              </a:rPr>
              <a:t>6</a:t>
            </a:r>
            <a:endParaRPr lang="ru-RU" dirty="0">
              <a:solidFill>
                <a:srgbClr val="516CD7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43" name="object 60"/>
          <p:cNvSpPr txBox="1"/>
          <p:nvPr/>
        </p:nvSpPr>
        <p:spPr>
          <a:xfrm>
            <a:off x="838199" y="6339413"/>
            <a:ext cx="10275571" cy="193643"/>
          </a:xfrm>
          <a:prstGeom prst="rect">
            <a:avLst/>
          </a:prstGeom>
        </p:spPr>
        <p:txBody>
          <a:bodyPr vert="horz" wrap="square" lIns="0" tIns="889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70"/>
              </a:spcBef>
            </a:pPr>
            <a:r>
              <a:rPr lang="ru-RU" sz="1200" b="0" spc="300" dirty="0" smtClean="0">
                <a:solidFill>
                  <a:srgbClr val="ACB6DF"/>
                </a:solidFill>
                <a:latin typeface="DIN Pro Light"/>
                <a:cs typeface="DIN Pro Light"/>
              </a:rPr>
              <a:t>РЕГИСТРАЦИЯ И РАБОТА НА ПЛАТФОРМЕ БЕСПЛАТНЫ ДЛЯ ПОСТАВЩИКА </a:t>
            </a:r>
            <a:endParaRPr sz="1200" spc="300" dirty="0">
              <a:latin typeface="DIN Pro Light"/>
              <a:cs typeface="DIN Pro Light"/>
            </a:endParaRPr>
          </a:p>
        </p:txBody>
      </p:sp>
      <p:sp>
        <p:nvSpPr>
          <p:cNvPr id="44" name="Заголовок 1"/>
          <p:cNvSpPr>
            <a:spLocks noGrp="1"/>
          </p:cNvSpPr>
          <p:nvPr>
            <p:ph type="title"/>
          </p:nvPr>
        </p:nvSpPr>
        <p:spPr>
          <a:xfrm>
            <a:off x="16250" y="177424"/>
            <a:ext cx="12175750" cy="8273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ВЫБИРАЙТЕ ЛУЧШИЕ УСЛОВИЯ ДОСРОЧНОЙ ОПЛАТЫ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984623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6250" y="177424"/>
            <a:ext cx="12175750" cy="827314"/>
          </a:xfrm>
        </p:spPr>
        <p:txBody>
          <a:bodyPr/>
          <a:lstStyle/>
          <a:p>
            <a:pPr algn="ctr"/>
            <a:r>
              <a:rPr lang="ru-RU" dirty="0" smtClean="0"/>
              <a:t>ПОКАЗАТЕЛИ ПЛАТФОРМЫ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6250" y="4724341"/>
            <a:ext cx="11925388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ru-RU" sz="16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Возможность подтверждения </a:t>
            </a:r>
            <a:r>
              <a:rPr lang="ru-RU" sz="16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у </a:t>
            </a:r>
            <a:r>
              <a:rPr lang="ru-RU" sz="1600" dirty="0" smtClean="0">
                <a:solidFill>
                  <a:srgbClr val="354283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крупнейших дебиторов </a:t>
            </a:r>
            <a:endParaRPr lang="ru-RU" sz="1600" dirty="0">
              <a:solidFill>
                <a:srgbClr val="354283"/>
              </a:solidFill>
              <a:latin typeface="DIN Pro Regular" panose="020B0504020101020102" pitchFamily="34" charset="0"/>
              <a:cs typeface="DIN Pro Regular" panose="020B0504020101020102" pitchFamily="34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6250" y="3636325"/>
            <a:ext cx="12175750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r>
              <a:rPr lang="ru-RU" sz="2000" dirty="0" smtClean="0">
                <a:solidFill>
                  <a:srgbClr val="354283"/>
                </a:solidFill>
              </a:rPr>
              <a:t>РАБОТАЕМ С ЛЮБЫМИ ДЕБИТОРАМИ</a:t>
            </a:r>
            <a:endParaRPr lang="ru-RU" sz="2000" dirty="0">
              <a:solidFill>
                <a:srgbClr val="35428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3110" y="5125800"/>
            <a:ext cx="11668528" cy="1374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80000"/>
              </a:lnSpc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АО «ИЖАВИА»        АО «ГАЗСТРОЙПРОМ»       ПАО «СЕВЕРСТАЛЬ»        ООО «МВМ»        ПАО «ФОСАГРО»        ООО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«РОСЭНЕРГОТРАНС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</a:t>
            </a:r>
          </a:p>
          <a:p>
            <a:pPr algn="ctr">
              <a:lnSpc>
                <a:spcPct val="180000"/>
              </a:lnSpc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ООО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«ДЕЛОВЫЕ ЛИНИИ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          ПАО «СИБУР ХОЛДИНГ»          ПАО «НОВАТЭК»          ООО «ГАЗПРОМ МЕЖРЕГИОНГАЗ»       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ОАО «РЖД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</a:t>
            </a:r>
            <a:endParaRPr lang="ru-RU" sz="1200" dirty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  <a:p>
            <a:pPr algn="ctr">
              <a:lnSpc>
                <a:spcPct val="180000"/>
              </a:lnSpc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ООО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ТК «ГИДРОСИСТЕМА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     АО «АВТОВАЗ»        ПАО «ТМК»         ООО «РЕСО-ЛИЗИНГ»        ПАО «РУСГИДРО»      ПАО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«РОСТЕЛЕКОМ»</a:t>
            </a:r>
          </a:p>
          <a:p>
            <a:pPr algn="ctr">
              <a:lnSpc>
                <a:spcPct val="180000"/>
              </a:lnSpc>
            </a:pP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ООО «СЛАДКАЯ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ЖИЗНЬ Н.Н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.»         АО «ФПК»         ООО «ЭЛЛАДА ИНТЕРТРЕЙД»        АО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«АСЭ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          АО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«АПАТИТ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        </a:t>
            </a:r>
            <a:r>
              <a:rPr lang="ru-RU" sz="1200" dirty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МУП «АВТОДОР</a:t>
            </a:r>
            <a:r>
              <a:rPr lang="ru-RU" sz="1200" dirty="0" smtClean="0">
                <a:solidFill>
                  <a:srgbClr val="354283"/>
                </a:solidFill>
                <a:latin typeface="DIN Pro Light" pitchFamily="34" charset="0"/>
                <a:cs typeface="DIN Pro Light" pitchFamily="34" charset="0"/>
              </a:rPr>
              <a:t>» </a:t>
            </a:r>
            <a:endParaRPr lang="ru-RU" sz="1200" dirty="0">
              <a:solidFill>
                <a:srgbClr val="354283"/>
              </a:solidFill>
              <a:latin typeface="DIN Pro Light" pitchFamily="34" charset="0"/>
              <a:cs typeface="DIN Pro Light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42465" y="2342480"/>
            <a:ext cx="11323320" cy="2207230"/>
          </a:xfrm>
          <a:prstGeom prst="roundRect">
            <a:avLst>
              <a:gd name="adj" fmla="val 6542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  <a:prstDash val="solid"/>
          </a:ln>
          <a:effectLst>
            <a:outerShdw blurRad="50800" dist="38100" dir="2700000" algn="tl" rotWithShape="0">
              <a:prstClr val="black">
                <a:alpha val="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3717210" y="1476351"/>
            <a:ext cx="204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Годовой объем финансирования </a:t>
            </a:r>
          </a:p>
        </p:txBody>
      </p:sp>
      <p:sp>
        <p:nvSpPr>
          <p:cNvPr id="49" name="Заголовок 1"/>
          <p:cNvSpPr txBox="1">
            <a:spLocks/>
          </p:cNvSpPr>
          <p:nvPr/>
        </p:nvSpPr>
        <p:spPr>
          <a:xfrm>
            <a:off x="3717210" y="813717"/>
            <a:ext cx="2077138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95A2D7"/>
                </a:solidFill>
              </a:rPr>
              <a:t>~</a:t>
            </a:r>
            <a:r>
              <a:rPr lang="ru-RU" sz="1800" dirty="0" smtClean="0"/>
              <a:t>100</a:t>
            </a:r>
            <a:r>
              <a:rPr lang="en-US" sz="1800" dirty="0" smtClean="0"/>
              <a:t> </a:t>
            </a:r>
            <a:r>
              <a:rPr lang="ru-RU" sz="1400" dirty="0"/>
              <a:t>МЛРД  </a:t>
            </a:r>
            <a:r>
              <a:rPr lang="ru-RU" sz="1400" dirty="0" smtClean="0"/>
              <a:t>Р</a:t>
            </a:r>
            <a:endParaRPr lang="ru-RU" sz="1200" spc="410" dirty="0"/>
          </a:p>
        </p:txBody>
      </p:sp>
      <p:sp>
        <p:nvSpPr>
          <p:cNvPr id="50" name="TextBox 49"/>
          <p:cNvSpPr txBox="1"/>
          <p:nvPr/>
        </p:nvSpPr>
        <p:spPr>
          <a:xfrm>
            <a:off x="1388503" y="1476693"/>
            <a:ext cx="2060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Факторинговый портфель на июль</a:t>
            </a:r>
            <a:r>
              <a:rPr lang="en-US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’</a:t>
            </a:r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23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sp>
        <p:nvSpPr>
          <p:cNvPr id="51" name="Заголовок 1"/>
          <p:cNvSpPr txBox="1">
            <a:spLocks/>
          </p:cNvSpPr>
          <p:nvPr/>
        </p:nvSpPr>
        <p:spPr>
          <a:xfrm>
            <a:off x="1388503" y="782781"/>
            <a:ext cx="2060811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15 </a:t>
            </a:r>
            <a:r>
              <a:rPr lang="ru-RU" sz="1400" dirty="0" smtClean="0"/>
              <a:t>МЛРД Р</a:t>
            </a:r>
            <a:r>
              <a:rPr lang="ru-RU" sz="1200" dirty="0" smtClean="0"/>
              <a:t> </a:t>
            </a:r>
          </a:p>
        </p:txBody>
      </p:sp>
      <p:sp>
        <p:nvSpPr>
          <p:cNvPr id="52" name="Заголовок 1"/>
          <p:cNvSpPr txBox="1">
            <a:spLocks/>
          </p:cNvSpPr>
          <p:nvPr/>
        </p:nvSpPr>
        <p:spPr>
          <a:xfrm>
            <a:off x="8731142" y="829167"/>
            <a:ext cx="1882983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30 </a:t>
            </a:r>
            <a:r>
              <a:rPr lang="ru-RU" sz="1400" dirty="0" smtClean="0"/>
              <a:t> МЛН Р</a:t>
            </a:r>
            <a:endParaRPr lang="ru-RU" sz="1050" dirty="0" smtClean="0"/>
          </a:p>
        </p:txBody>
      </p:sp>
      <p:sp>
        <p:nvSpPr>
          <p:cNvPr id="53" name="Заголовок 1"/>
          <p:cNvSpPr txBox="1">
            <a:spLocks/>
          </p:cNvSpPr>
          <p:nvPr/>
        </p:nvSpPr>
        <p:spPr>
          <a:xfrm>
            <a:off x="6108922" y="792655"/>
            <a:ext cx="2101864" cy="8273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>
                <a:solidFill>
                  <a:srgbClr val="3368F2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1800" dirty="0" smtClean="0"/>
              <a:t>2,9</a:t>
            </a:r>
            <a:r>
              <a:rPr lang="ru-RU" sz="1400" dirty="0" smtClean="0"/>
              <a:t> МЛН Р</a:t>
            </a:r>
            <a:endParaRPr lang="ru-RU" sz="1050" dirty="0" smtClean="0"/>
          </a:p>
        </p:txBody>
      </p:sp>
      <p:sp>
        <p:nvSpPr>
          <p:cNvPr id="54" name="TextBox 53"/>
          <p:cNvSpPr txBox="1"/>
          <p:nvPr/>
        </p:nvSpPr>
        <p:spPr>
          <a:xfrm>
            <a:off x="8702387" y="1476351"/>
            <a:ext cx="2051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Средний чек</a:t>
            </a:r>
          </a:p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(крупный бизнес</a:t>
            </a:r>
            <a:r>
              <a:rPr lang="ru-RU" sz="1400" dirty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)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087705" y="1446213"/>
            <a:ext cx="2123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Средний чек</a:t>
            </a:r>
          </a:p>
          <a:p>
            <a:pPr algn="ctr"/>
            <a:r>
              <a:rPr lang="ru-RU" sz="1400" dirty="0" smtClean="0">
                <a:solidFill>
                  <a:srgbClr val="354283"/>
                </a:solidFill>
                <a:latin typeface="DIN Pro Regular" pitchFamily="34" charset="0"/>
                <a:cs typeface="DIN Pro Regular" pitchFamily="34" charset="0"/>
              </a:rPr>
              <a:t>(МСП)</a:t>
            </a:r>
            <a:endParaRPr lang="ru-RU" sz="1400" dirty="0">
              <a:solidFill>
                <a:srgbClr val="354283"/>
              </a:solidFill>
              <a:latin typeface="DIN Pro Regular" pitchFamily="34" charset="0"/>
              <a:cs typeface="DIN Pro Regular" pitchFamily="34" charset="0"/>
            </a:endParaRPr>
          </a:p>
        </p:txBody>
      </p:sp>
      <p:pic>
        <p:nvPicPr>
          <p:cNvPr id="56" name="Picture 5" descr="C:\Users\Eren\OneDrive\Рабочий стол\Маркетинг\Коммуникация\Факторы\Логотипы\topcom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091" y="3246174"/>
            <a:ext cx="727791" cy="769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6" descr="C:\Users\Eren\OneDrive\Рабочий стол\Маркетинг\Коммуникация\Факторы\Логотипы\sibsocbank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09" y="3341895"/>
            <a:ext cx="465432" cy="49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object 11"/>
          <p:cNvSpPr txBox="1"/>
          <p:nvPr/>
        </p:nvSpPr>
        <p:spPr>
          <a:xfrm>
            <a:off x="6899764" y="3165885"/>
            <a:ext cx="408597" cy="119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700" dirty="0" smtClean="0">
                <a:solidFill>
                  <a:schemeClr val="bg1">
                    <a:lumMod val="75000"/>
                  </a:schemeClr>
                </a:solidFill>
                <a:latin typeface="DIN Pro Medium" pitchFamily="34" charset="0"/>
                <a:cs typeface="DIN Pro Medium" pitchFamily="34" charset="0"/>
              </a:rPr>
              <a:t>СКОРО:</a:t>
            </a:r>
            <a:endParaRPr lang="ru-RU" sz="700" dirty="0">
              <a:solidFill>
                <a:schemeClr val="bg1">
                  <a:lumMod val="75000"/>
                </a:schemeClr>
              </a:solidFill>
              <a:latin typeface="DIN Pro Medium" pitchFamily="34" charset="0"/>
              <a:cs typeface="DIN Pro Medium" pitchFamily="34" charset="0"/>
            </a:endParaRPr>
          </a:p>
        </p:txBody>
      </p:sp>
      <p:sp>
        <p:nvSpPr>
          <p:cNvPr id="59" name="Нашивка 58"/>
          <p:cNvSpPr/>
          <p:nvPr/>
        </p:nvSpPr>
        <p:spPr>
          <a:xfrm>
            <a:off x="11368119" y="3091098"/>
            <a:ext cx="131013" cy="299666"/>
          </a:xfrm>
          <a:prstGeom prst="chevron">
            <a:avLst>
              <a:gd name="adj" fmla="val 7181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0" name="Нашивка 59"/>
          <p:cNvSpPr/>
          <p:nvPr/>
        </p:nvSpPr>
        <p:spPr>
          <a:xfrm rot="10800000">
            <a:off x="571918" y="3090025"/>
            <a:ext cx="126288" cy="288859"/>
          </a:xfrm>
          <a:prstGeom prst="chevron">
            <a:avLst>
              <a:gd name="adj" fmla="val 71811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1" name="Picture 3" descr="C:\Users\Eren\OneDrive\Рабочий стол\Маркетинг\Коммуникация\Факторы\Логотипы\logo\profi-f-2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495" y="2637424"/>
            <a:ext cx="577814" cy="61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0" descr="C:\Users\Eren\OneDrive\Рабочий стол\Лого банков\250px-Logo-Трансстройбанк-Москва.jp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120" y="3268017"/>
            <a:ext cx="877005" cy="54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2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210" y="2819544"/>
            <a:ext cx="1184038" cy="317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TextBox 63"/>
          <p:cNvSpPr txBox="1"/>
          <p:nvPr/>
        </p:nvSpPr>
        <p:spPr>
          <a:xfrm>
            <a:off x="3789674" y="2204573"/>
            <a:ext cx="501465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354283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rPr>
              <a:t>ОТКРЫТАЯ МУЛЬТИФАКТОРНАЯ ПЛАТФОРМА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791983" y="4041715"/>
            <a:ext cx="9042440" cy="33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354283"/>
              </a:buClr>
            </a:pPr>
            <a:r>
              <a:rPr lang="ru-RU" sz="1200" spc="40" dirty="0" smtClean="0">
                <a:solidFill>
                  <a:srgbClr val="4A6DED"/>
                </a:solidFill>
                <a:latin typeface="DIN Pro Regular" panose="020B0504020101020102" pitchFamily="34" charset="0"/>
                <a:cs typeface="DIN Pro Regular" panose="020B0504020101020102" pitchFamily="34" charset="0"/>
              </a:rPr>
              <a:t>ЛИМИТНОЕ ПОЛЕ РАБОТАЮЩИХ НА ПЛАТФОРМЕ ФАКТОРОВ </a:t>
            </a:r>
            <a:r>
              <a:rPr lang="ru-RU" sz="1200" spc="40" dirty="0">
                <a:solidFill>
                  <a:srgbClr val="4A6DED"/>
                </a:solidFill>
                <a:latin typeface="DIN Pro Medium" pitchFamily="34" charset="0"/>
                <a:cs typeface="DIN Pro Medium" pitchFamily="34" charset="0"/>
              </a:rPr>
              <a:t>СВЫШЕ 50 МЛРД РУБЛЕЙ</a:t>
            </a:r>
          </a:p>
        </p:txBody>
      </p:sp>
      <p:pic>
        <p:nvPicPr>
          <p:cNvPr id="66" name="Picture 2" descr="C:\Users\Eren\OneDrive\Рабочий стол\Маркетинг\Коммуникация\Факторы\Логотипы\sinko.png"/>
          <p:cNvPicPr>
            <a:picLocks noChangeAspect="1" noChangeArrowheads="1"/>
          </p:cNvPicPr>
          <p:nvPr/>
        </p:nvPicPr>
        <p:blipFill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922" y="3207677"/>
            <a:ext cx="766392" cy="81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3" descr="C:\Users\Eren\OneDrive\Рабочий стол\b_img5e905995a9ec07.08417739.jpg"/>
          <p:cNvPicPr>
            <a:picLocks noChangeAspect="1" noChangeArrowheads="1"/>
          </p:cNvPicPr>
          <p:nvPr/>
        </p:nvPicPr>
        <p:blipFill rotWithShape="1">
          <a:blip r:embed="rId9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0" b="40474"/>
          <a:stretch/>
        </p:blipFill>
        <p:spPr bwMode="auto">
          <a:xfrm>
            <a:off x="8145210" y="3450567"/>
            <a:ext cx="1127450" cy="29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C:\Users\Eren\OneDrive\Рабочий стол\smp копия.png"/>
          <p:cNvPicPr>
            <a:picLocks noChangeAspect="1" noChangeArrowheads="1"/>
          </p:cNvPicPr>
          <p:nvPr/>
        </p:nvPicPr>
        <p:blipFill>
          <a:blip r:embed="rId10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352" y="3506519"/>
            <a:ext cx="1095766" cy="28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C:\Users\Eren\OneDrive\Рабочий стол\logo-horizontal-bank-044525176 копия.png"/>
          <p:cNvPicPr>
            <a:picLocks noChangeAspect="1" noChangeArrowheads="1"/>
          </p:cNvPicPr>
          <p:nvPr/>
        </p:nvPicPr>
        <p:blipFill>
          <a:blip r:embed="rId1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986" y="2662506"/>
            <a:ext cx="2008416" cy="4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3" descr="C:\Users\Eren\OneDrive\Рабочий стол\logo-mts-bank-red.pn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944" y="3506519"/>
            <a:ext cx="1417175" cy="23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4" descr="C:\Users\Eren\OneDrive\Рабочий стол\абсолют.png"/>
          <p:cNvPicPr>
            <a:picLocks noChangeAspect="1" noChangeArrowheads="1"/>
          </p:cNvPicPr>
          <p:nvPr/>
        </p:nvPicPr>
        <p:blipFill>
          <a:blip r:embed="rId1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82" y="2708184"/>
            <a:ext cx="1735330" cy="52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3" descr="C:\Users\Eren\OneDrive\Рабочий стол\Маркетинг\Коммуникация\Факторы\Логотипы\moskommerc.png"/>
          <p:cNvPicPr>
            <a:picLocks noChangeAspect="1" noChangeArrowheads="1"/>
          </p:cNvPicPr>
          <p:nvPr/>
        </p:nvPicPr>
        <p:blipFill>
          <a:blip r:embed="rId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627" y="2537859"/>
            <a:ext cx="745683" cy="788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9" descr="C:\Users\Eren\OneDrive\Рабочий стол\Лого банков\ao-kredi_1588068945.7964.png"/>
          <p:cNvPicPr>
            <a:picLocks noChangeAspect="1" noChangeArrowheads="1"/>
          </p:cNvPicPr>
          <p:nvPr/>
        </p:nvPicPr>
        <p:blipFill>
          <a:blip r:embed="rId1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528" y="3098964"/>
            <a:ext cx="1843510" cy="215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6" descr="C:\Users\Eren\OneDrive\Рабочий стол\Маркетинг\Коммуникация\Факторы\Логотипы\logo\fora-bank.png"/>
          <p:cNvPicPr>
            <a:picLocks noChangeAspect="1" noChangeArrowheads="1"/>
          </p:cNvPicPr>
          <p:nvPr/>
        </p:nvPicPr>
        <p:blipFill>
          <a:blip r:embed="rId18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9415" y="2701015"/>
            <a:ext cx="648547" cy="68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C:\Users\Eren\OneDrive\Рабочий стол\logo.png"/>
          <p:cNvPicPr>
            <a:picLocks noChangeAspect="1" noChangeArrowheads="1"/>
          </p:cNvPicPr>
          <p:nvPr/>
        </p:nvPicPr>
        <p:blipFill>
          <a:blip r:embed="rId20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609" y="2787728"/>
            <a:ext cx="1578036" cy="36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57962" y="5914663"/>
            <a:ext cx="683676" cy="9433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231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3">
            <a:extLst>
              <a:ext uri="{FF2B5EF4-FFF2-40B4-BE49-F238E27FC236}">
                <a16:creationId xmlns="" xmlns:a16="http://schemas.microsoft.com/office/drawing/2014/main" id="{34989BD4-5612-41FD-B263-D7C1394C3917}"/>
              </a:ext>
            </a:extLst>
          </p:cNvPr>
          <p:cNvSpPr txBox="1">
            <a:spLocks/>
          </p:cNvSpPr>
          <p:nvPr/>
        </p:nvSpPr>
        <p:spPr>
          <a:xfrm>
            <a:off x="0" y="3175154"/>
            <a:ext cx="12192000" cy="11826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DIN Pro Bold" panose="020B0804020101020102" pitchFamily="34" charset="0"/>
                <a:ea typeface="+mj-ea"/>
                <a:cs typeface="DIN Pro Bold" panose="020B0804020101020102" pitchFamily="34" charset="0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ПОЛУЧАЙТЕ ОПЛАТУ ДОСРОЧНО</a:t>
            </a:r>
          </a:p>
          <a:p>
            <a:pPr algn="ctr">
              <a:lnSpc>
                <a:spcPct val="170000"/>
              </a:lnSpc>
            </a:pPr>
            <a:r>
              <a:rPr lang="ru-RU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 </a:t>
            </a:r>
            <a:r>
              <a:rPr lang="en-US" sz="3200" spc="600" dirty="0" smtClean="0">
                <a:solidFill>
                  <a:schemeClr val="bg1"/>
                </a:solidFill>
                <a:latin typeface="DIN Pro Medium" panose="020B0604020101020102" pitchFamily="34" charset="0"/>
                <a:cs typeface="DIN Pro Medium" panose="020B0604020101020102" pitchFamily="34" charset="0"/>
              </a:rPr>
              <a:t>DOCPLAT.RU</a:t>
            </a:r>
            <a:endParaRPr lang="ru-RU" sz="3200" spc="600" dirty="0">
              <a:solidFill>
                <a:schemeClr val="bg1"/>
              </a:solidFill>
              <a:latin typeface="DIN Pro Medium" panose="020B0604020101020102" pitchFamily="34" charset="0"/>
              <a:cs typeface="DIN Pro Medium" panose="020B0604020101020102" pitchFamily="34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0" y="5780765"/>
            <a:ext cx="12192000" cy="895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DIN Pro Regular" panose="020B0504020101020102" pitchFamily="34" charset="0"/>
                <a:ea typeface="+mn-ea"/>
                <a:cs typeface="DIN Pro Regular" panose="020B0504020101020102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 </a:t>
            </a:r>
            <a:r>
              <a:rPr lang="en-US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800 302-30-95</a:t>
            </a:r>
            <a:r>
              <a:rPr lang="ru-RU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</a:t>
            </a:r>
            <a:r>
              <a:rPr lang="ru-RU" sz="1600" spc="150" dirty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8 (495) 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320-15-90            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T.ME/DOCPLAT_BOT</a:t>
            </a:r>
            <a:r>
              <a:rPr lang="ru-RU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            </a:t>
            </a:r>
            <a:r>
              <a:rPr lang="en-US" sz="1600" spc="150" dirty="0" smtClean="0">
                <a:solidFill>
                  <a:schemeClr val="bg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INFO@DOCPLAT.RU</a:t>
            </a:r>
            <a:endParaRPr lang="ru-RU" sz="1600" spc="150" dirty="0">
              <a:solidFill>
                <a:schemeClr val="bg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  <a:p>
            <a:pPr marL="0" indent="0" algn="ctr">
              <a:buNone/>
            </a:pPr>
            <a:endParaRPr lang="ru-RU" sz="1600" spc="150" dirty="0">
              <a:solidFill>
                <a:schemeClr val="bg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sp>
        <p:nvSpPr>
          <p:cNvPr id="6" name="Прямоугольник 5">
            <a:hlinkClick r:id="rId2"/>
          </p:cNvPr>
          <p:cNvSpPr/>
          <p:nvPr/>
        </p:nvSpPr>
        <p:spPr>
          <a:xfrm>
            <a:off x="6096000" y="5551206"/>
            <a:ext cx="2642886" cy="677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3"/>
          </p:cNvPr>
          <p:cNvSpPr/>
          <p:nvPr/>
        </p:nvSpPr>
        <p:spPr>
          <a:xfrm>
            <a:off x="9035969" y="5551206"/>
            <a:ext cx="2642886" cy="6774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4"/>
          </p:cNvPr>
          <p:cNvSpPr/>
          <p:nvPr/>
        </p:nvSpPr>
        <p:spPr>
          <a:xfrm>
            <a:off x="3813244" y="3766498"/>
            <a:ext cx="441635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4"/>
          </p:cNvPr>
          <p:cNvSpPr/>
          <p:nvPr/>
        </p:nvSpPr>
        <p:spPr>
          <a:xfrm>
            <a:off x="9182911" y="410456"/>
            <a:ext cx="2520366" cy="11965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84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4682</TotalTime>
  <Words>620</Words>
  <Application>Microsoft Office PowerPoint</Application>
  <PresentationFormat>Произвольный</PresentationFormat>
  <Paragraphs>147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DIN Pro Medium</vt:lpstr>
      <vt:lpstr>Calibri</vt:lpstr>
      <vt:lpstr>DIN Pro Bold</vt:lpstr>
      <vt:lpstr>DIN Pro Regular</vt:lpstr>
      <vt:lpstr>DIN Pro Light</vt:lpstr>
      <vt:lpstr>Тема Office</vt:lpstr>
      <vt:lpstr>Презентация PowerPoint</vt:lpstr>
      <vt:lpstr>Презентация PowerPoint</vt:lpstr>
      <vt:lpstr>ИНСТРУМЕНТ ДЛЯ ПОСТАВЩИКОВ</vt:lpstr>
      <vt:lpstr>ФАКТОРИНГ В ЭКОНОМИКЕ ВАШЕГО БИЗНЕСА</vt:lpstr>
      <vt:lpstr>СХЕМА ОНЛАЙН-ФАКТОРИНГА НА ДОКПЛАТ</vt:lpstr>
      <vt:lpstr>ВЫБИРАЙТЕ ЛУЧШИЕ УСЛОВИЯ ДОСРОЧНОЙ ОПЛАТЫ</vt:lpstr>
      <vt:lpstr>ПОКАЗАТЕЛИ ПЛАТФОРМЫ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Пацевич Екатерина Александровна</dc:creator>
  <cp:lastModifiedBy>Ekaterina</cp:lastModifiedBy>
  <cp:revision>325</cp:revision>
  <dcterms:created xsi:type="dcterms:W3CDTF">2022-06-21T12:14:44Z</dcterms:created>
  <dcterms:modified xsi:type="dcterms:W3CDTF">2023-08-08T14:27:45Z</dcterms:modified>
</cp:coreProperties>
</file>